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90" r:id="rId3"/>
    <p:sldId id="257" r:id="rId4"/>
    <p:sldId id="289" r:id="rId5"/>
    <p:sldId id="291" r:id="rId6"/>
    <p:sldId id="303" r:id="rId7"/>
    <p:sldId id="258" r:id="rId8"/>
    <p:sldId id="292" r:id="rId9"/>
    <p:sldId id="281" r:id="rId10"/>
    <p:sldId id="259" r:id="rId11"/>
    <p:sldId id="266" r:id="rId12"/>
    <p:sldId id="276" r:id="rId13"/>
    <p:sldId id="279" r:id="rId14"/>
    <p:sldId id="280" r:id="rId15"/>
    <p:sldId id="306" r:id="rId16"/>
    <p:sldId id="275" r:id="rId17"/>
    <p:sldId id="297" r:id="rId18"/>
    <p:sldId id="305" r:id="rId19"/>
    <p:sldId id="260" r:id="rId20"/>
    <p:sldId id="268" r:id="rId21"/>
    <p:sldId id="287" r:id="rId22"/>
    <p:sldId id="293" r:id="rId23"/>
    <p:sldId id="261" r:id="rId24"/>
    <p:sldId id="277" r:id="rId25"/>
    <p:sldId id="262" r:id="rId26"/>
    <p:sldId id="273" r:id="rId27"/>
    <p:sldId id="263" r:id="rId28"/>
    <p:sldId id="269" r:id="rId29"/>
    <p:sldId id="307" r:id="rId30"/>
    <p:sldId id="308" r:id="rId31"/>
    <p:sldId id="265" r:id="rId32"/>
    <p:sldId id="294" r:id="rId33"/>
    <p:sldId id="296" r:id="rId34"/>
    <p:sldId id="298" r:id="rId35"/>
    <p:sldId id="299" r:id="rId36"/>
    <p:sldId id="300" r:id="rId37"/>
    <p:sldId id="301" r:id="rId38"/>
    <p:sldId id="302" r:id="rId39"/>
    <p:sldId id="283" r:id="rId40"/>
  </p:sldIdLst>
  <p:sldSz cx="12192000" cy="6858000"/>
  <p:notesSz cx="6858000" cy="9144000"/>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18" autoAdjust="0"/>
    <p:restoredTop sz="94660"/>
  </p:normalViewPr>
  <p:slideViewPr>
    <p:cSldViewPr snapToGrid="0">
      <p:cViewPr varScale="1">
        <p:scale>
          <a:sx n="74" d="100"/>
          <a:sy n="74" d="100"/>
        </p:scale>
        <p:origin x="61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833D0C7-272E-48CF-9D26-8BED642C5DCB}" type="datetimeFigureOut">
              <a:rPr lang="th-TH" smtClean="0"/>
              <a:t>02/04/57</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3C213E1D-2B95-4B4B-A64A-30F13919AAF6}" type="slidenum">
              <a:rPr lang="th-TH" smtClean="0"/>
              <a:t>‹#›</a:t>
            </a:fld>
            <a:endParaRPr lang="th-TH"/>
          </a:p>
        </p:txBody>
      </p:sp>
    </p:spTree>
    <p:extLst>
      <p:ext uri="{BB962C8B-B14F-4D97-AF65-F5344CB8AC3E}">
        <p14:creationId xmlns:p14="http://schemas.microsoft.com/office/powerpoint/2010/main" val="2084831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33D0C7-272E-48CF-9D26-8BED642C5DCB}" type="datetimeFigureOut">
              <a:rPr lang="th-TH" smtClean="0"/>
              <a:t>02/04/57</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3C213E1D-2B95-4B4B-A64A-30F13919AAF6}" type="slidenum">
              <a:rPr lang="th-TH" smtClean="0"/>
              <a:t>‹#›</a:t>
            </a:fld>
            <a:endParaRPr lang="th-TH"/>
          </a:p>
        </p:txBody>
      </p:sp>
    </p:spTree>
    <p:extLst>
      <p:ext uri="{BB962C8B-B14F-4D97-AF65-F5344CB8AC3E}">
        <p14:creationId xmlns:p14="http://schemas.microsoft.com/office/powerpoint/2010/main" val="1744103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33D0C7-272E-48CF-9D26-8BED642C5DCB}" type="datetimeFigureOut">
              <a:rPr lang="th-TH" smtClean="0"/>
              <a:t>02/04/57</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3C213E1D-2B95-4B4B-A64A-30F13919AAF6}" type="slidenum">
              <a:rPr lang="th-TH" smtClean="0"/>
              <a:t>‹#›</a:t>
            </a:fld>
            <a:endParaRPr lang="th-TH"/>
          </a:p>
        </p:txBody>
      </p:sp>
    </p:spTree>
    <p:extLst>
      <p:ext uri="{BB962C8B-B14F-4D97-AF65-F5344CB8AC3E}">
        <p14:creationId xmlns:p14="http://schemas.microsoft.com/office/powerpoint/2010/main" val="1471610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833D0C7-272E-48CF-9D26-8BED642C5DCB}" type="datetimeFigureOut">
              <a:rPr lang="th-TH" smtClean="0"/>
              <a:t>02/04/57</a:t>
            </a:fld>
            <a:endParaRPr lang="th-TH"/>
          </a:p>
        </p:txBody>
      </p:sp>
      <p:sp>
        <p:nvSpPr>
          <p:cNvPr id="5" name="Footer Placeholder 4"/>
          <p:cNvSpPr>
            <a:spLocks noGrp="1"/>
          </p:cNvSpPr>
          <p:nvPr>
            <p:ph type="ftr" sz="quarter" idx="11"/>
          </p:nvPr>
        </p:nvSpPr>
        <p:spPr/>
        <p:txBody>
          <a:bodyPr/>
          <a:lstStyle/>
          <a:p>
            <a:endParaRPr lang="th-TH"/>
          </a:p>
        </p:txBody>
      </p:sp>
      <p:sp>
        <p:nvSpPr>
          <p:cNvPr id="6" name="Slide Number Placeholder 5"/>
          <p:cNvSpPr>
            <a:spLocks noGrp="1"/>
          </p:cNvSpPr>
          <p:nvPr>
            <p:ph type="sldNum" sz="quarter" idx="12"/>
          </p:nvPr>
        </p:nvSpPr>
        <p:spPr/>
        <p:txBody>
          <a:bodyPr/>
          <a:lstStyle/>
          <a:p>
            <a:fld id="{3C213E1D-2B95-4B4B-A64A-30F13919AAF6}" type="slidenum">
              <a:rPr lang="th-TH" smtClean="0"/>
              <a:t>‹#›</a:t>
            </a:fld>
            <a:endParaRPr lang="th-TH"/>
          </a:p>
        </p:txBody>
      </p:sp>
    </p:spTree>
    <p:extLst>
      <p:ext uri="{BB962C8B-B14F-4D97-AF65-F5344CB8AC3E}">
        <p14:creationId xmlns:p14="http://schemas.microsoft.com/office/powerpoint/2010/main" val="193609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A833D0C7-272E-48CF-9D26-8BED642C5DCB}" type="datetimeFigureOut">
              <a:rPr lang="th-TH" smtClean="0"/>
              <a:t>02/04/57</a:t>
            </a:fld>
            <a:endParaRPr lang="th-TH"/>
          </a:p>
        </p:txBody>
      </p:sp>
      <p:sp>
        <p:nvSpPr>
          <p:cNvPr id="5" name="Footer Placeholder 4"/>
          <p:cNvSpPr>
            <a:spLocks noGrp="1"/>
          </p:cNvSpPr>
          <p:nvPr>
            <p:ph type="ftr" sz="quarter" idx="11"/>
          </p:nvPr>
        </p:nvSpPr>
        <p:spPr>
          <a:xfrm>
            <a:off x="2182708" y="6272784"/>
            <a:ext cx="6327648" cy="365125"/>
          </a:xfrm>
        </p:spPr>
        <p:txBody>
          <a:bodyPr/>
          <a:lstStyle/>
          <a:p>
            <a:endParaRPr lang="th-TH"/>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3C213E1D-2B95-4B4B-A64A-30F13919AAF6}" type="slidenum">
              <a:rPr lang="th-TH" smtClean="0"/>
              <a:t>‹#›</a:t>
            </a:fld>
            <a:endParaRPr lang="th-TH"/>
          </a:p>
        </p:txBody>
      </p:sp>
    </p:spTree>
    <p:extLst>
      <p:ext uri="{BB962C8B-B14F-4D97-AF65-F5344CB8AC3E}">
        <p14:creationId xmlns:p14="http://schemas.microsoft.com/office/powerpoint/2010/main" val="3989486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833D0C7-272E-48CF-9D26-8BED642C5DCB}" type="datetimeFigureOut">
              <a:rPr lang="th-TH" smtClean="0"/>
              <a:t>02/04/57</a:t>
            </a:fld>
            <a:endParaRPr lang="th-TH"/>
          </a:p>
        </p:txBody>
      </p:sp>
      <p:sp>
        <p:nvSpPr>
          <p:cNvPr id="6" name="Footer Placeholder 5"/>
          <p:cNvSpPr>
            <a:spLocks noGrp="1"/>
          </p:cNvSpPr>
          <p:nvPr>
            <p:ph type="ftr" sz="quarter" idx="11"/>
          </p:nvPr>
        </p:nvSpPr>
        <p:spPr/>
        <p:txBody>
          <a:bodyPr/>
          <a:lstStyle/>
          <a:p>
            <a:endParaRPr lang="th-TH"/>
          </a:p>
        </p:txBody>
      </p:sp>
      <p:sp>
        <p:nvSpPr>
          <p:cNvPr id="7" name="Slide Number Placeholder 6"/>
          <p:cNvSpPr>
            <a:spLocks noGrp="1"/>
          </p:cNvSpPr>
          <p:nvPr>
            <p:ph type="sldNum" sz="quarter" idx="12"/>
          </p:nvPr>
        </p:nvSpPr>
        <p:spPr/>
        <p:txBody>
          <a:bodyPr/>
          <a:lstStyle/>
          <a:p>
            <a:fld id="{3C213E1D-2B95-4B4B-A64A-30F13919AAF6}" type="slidenum">
              <a:rPr lang="th-TH" smtClean="0"/>
              <a:t>‹#›</a:t>
            </a:fld>
            <a:endParaRPr lang="th-TH"/>
          </a:p>
        </p:txBody>
      </p:sp>
    </p:spTree>
    <p:extLst>
      <p:ext uri="{BB962C8B-B14F-4D97-AF65-F5344CB8AC3E}">
        <p14:creationId xmlns:p14="http://schemas.microsoft.com/office/powerpoint/2010/main" val="2322645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833D0C7-272E-48CF-9D26-8BED642C5DCB}" type="datetimeFigureOut">
              <a:rPr lang="th-TH" smtClean="0"/>
              <a:t>02/04/57</a:t>
            </a:fld>
            <a:endParaRPr lang="th-TH"/>
          </a:p>
        </p:txBody>
      </p:sp>
      <p:sp>
        <p:nvSpPr>
          <p:cNvPr id="8" name="Footer Placeholder 7"/>
          <p:cNvSpPr>
            <a:spLocks noGrp="1"/>
          </p:cNvSpPr>
          <p:nvPr>
            <p:ph type="ftr" sz="quarter" idx="11"/>
          </p:nvPr>
        </p:nvSpPr>
        <p:spPr/>
        <p:txBody>
          <a:bodyPr/>
          <a:lstStyle/>
          <a:p>
            <a:endParaRPr lang="th-TH"/>
          </a:p>
        </p:txBody>
      </p:sp>
      <p:sp>
        <p:nvSpPr>
          <p:cNvPr id="9" name="Slide Number Placeholder 8"/>
          <p:cNvSpPr>
            <a:spLocks noGrp="1"/>
          </p:cNvSpPr>
          <p:nvPr>
            <p:ph type="sldNum" sz="quarter" idx="12"/>
          </p:nvPr>
        </p:nvSpPr>
        <p:spPr/>
        <p:txBody>
          <a:bodyPr/>
          <a:lstStyle/>
          <a:p>
            <a:fld id="{3C213E1D-2B95-4B4B-A64A-30F13919AAF6}" type="slidenum">
              <a:rPr lang="th-TH" smtClean="0"/>
              <a:t>‹#›</a:t>
            </a:fld>
            <a:endParaRPr lang="th-TH"/>
          </a:p>
        </p:txBody>
      </p:sp>
    </p:spTree>
    <p:extLst>
      <p:ext uri="{BB962C8B-B14F-4D97-AF65-F5344CB8AC3E}">
        <p14:creationId xmlns:p14="http://schemas.microsoft.com/office/powerpoint/2010/main" val="132670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833D0C7-272E-48CF-9D26-8BED642C5DCB}" type="datetimeFigureOut">
              <a:rPr lang="th-TH" smtClean="0"/>
              <a:t>02/04/57</a:t>
            </a:fld>
            <a:endParaRPr lang="th-TH"/>
          </a:p>
        </p:txBody>
      </p:sp>
      <p:sp>
        <p:nvSpPr>
          <p:cNvPr id="4" name="Footer Placeholder 3"/>
          <p:cNvSpPr>
            <a:spLocks noGrp="1"/>
          </p:cNvSpPr>
          <p:nvPr>
            <p:ph type="ftr" sz="quarter" idx="11"/>
          </p:nvPr>
        </p:nvSpPr>
        <p:spPr/>
        <p:txBody>
          <a:bodyPr/>
          <a:lstStyle/>
          <a:p>
            <a:endParaRPr lang="th-TH"/>
          </a:p>
        </p:txBody>
      </p:sp>
      <p:sp>
        <p:nvSpPr>
          <p:cNvPr id="5" name="Slide Number Placeholder 4"/>
          <p:cNvSpPr>
            <a:spLocks noGrp="1"/>
          </p:cNvSpPr>
          <p:nvPr>
            <p:ph type="sldNum" sz="quarter" idx="12"/>
          </p:nvPr>
        </p:nvSpPr>
        <p:spPr/>
        <p:txBody>
          <a:bodyPr/>
          <a:lstStyle/>
          <a:p>
            <a:fld id="{3C213E1D-2B95-4B4B-A64A-30F13919AAF6}" type="slidenum">
              <a:rPr lang="th-TH" smtClean="0"/>
              <a:t>‹#›</a:t>
            </a:fld>
            <a:endParaRPr lang="th-TH"/>
          </a:p>
        </p:txBody>
      </p:sp>
    </p:spTree>
    <p:extLst>
      <p:ext uri="{BB962C8B-B14F-4D97-AF65-F5344CB8AC3E}">
        <p14:creationId xmlns:p14="http://schemas.microsoft.com/office/powerpoint/2010/main" val="1293746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33D0C7-272E-48CF-9D26-8BED642C5DCB}" type="datetimeFigureOut">
              <a:rPr lang="th-TH" smtClean="0"/>
              <a:t>02/04/57</a:t>
            </a:fld>
            <a:endParaRPr lang="th-TH"/>
          </a:p>
        </p:txBody>
      </p:sp>
      <p:sp>
        <p:nvSpPr>
          <p:cNvPr id="3" name="Footer Placeholder 2"/>
          <p:cNvSpPr>
            <a:spLocks noGrp="1"/>
          </p:cNvSpPr>
          <p:nvPr>
            <p:ph type="ftr" sz="quarter" idx="11"/>
          </p:nvPr>
        </p:nvSpPr>
        <p:spPr/>
        <p:txBody>
          <a:bodyPr/>
          <a:lstStyle/>
          <a:p>
            <a:endParaRPr lang="th-TH"/>
          </a:p>
        </p:txBody>
      </p:sp>
      <p:sp>
        <p:nvSpPr>
          <p:cNvPr id="4" name="Slide Number Placeholder 3"/>
          <p:cNvSpPr>
            <a:spLocks noGrp="1"/>
          </p:cNvSpPr>
          <p:nvPr>
            <p:ph type="sldNum" sz="quarter" idx="12"/>
          </p:nvPr>
        </p:nvSpPr>
        <p:spPr/>
        <p:txBody>
          <a:bodyPr/>
          <a:lstStyle/>
          <a:p>
            <a:fld id="{3C213E1D-2B95-4B4B-A64A-30F13919AAF6}" type="slidenum">
              <a:rPr lang="th-TH" smtClean="0"/>
              <a:t>‹#›</a:t>
            </a:fld>
            <a:endParaRPr lang="th-TH"/>
          </a:p>
        </p:txBody>
      </p:sp>
    </p:spTree>
    <p:extLst>
      <p:ext uri="{BB962C8B-B14F-4D97-AF65-F5344CB8AC3E}">
        <p14:creationId xmlns:p14="http://schemas.microsoft.com/office/powerpoint/2010/main" val="3875094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33D0C7-272E-48CF-9D26-8BED642C5DCB}" type="datetimeFigureOut">
              <a:rPr lang="th-TH" smtClean="0"/>
              <a:t>02/04/57</a:t>
            </a:fld>
            <a:endParaRPr lang="th-TH"/>
          </a:p>
        </p:txBody>
      </p:sp>
      <p:sp>
        <p:nvSpPr>
          <p:cNvPr id="6" name="Footer Placeholder 5"/>
          <p:cNvSpPr>
            <a:spLocks noGrp="1"/>
          </p:cNvSpPr>
          <p:nvPr>
            <p:ph type="ftr" sz="quarter" idx="11"/>
          </p:nvPr>
        </p:nvSpPr>
        <p:spPr/>
        <p:txBody>
          <a:bodyPr/>
          <a:lstStyle/>
          <a:p>
            <a:endParaRPr lang="th-TH"/>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C213E1D-2B95-4B4B-A64A-30F13919AAF6}" type="slidenum">
              <a:rPr lang="th-TH" smtClean="0"/>
              <a:t>‹#›</a:t>
            </a:fld>
            <a:endParaRPr lang="th-TH"/>
          </a:p>
        </p:txBody>
      </p:sp>
    </p:spTree>
    <p:extLst>
      <p:ext uri="{BB962C8B-B14F-4D97-AF65-F5344CB8AC3E}">
        <p14:creationId xmlns:p14="http://schemas.microsoft.com/office/powerpoint/2010/main" val="846938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33D0C7-272E-48CF-9D26-8BED642C5DCB}" type="datetimeFigureOut">
              <a:rPr lang="th-TH" smtClean="0"/>
              <a:t>02/04/57</a:t>
            </a:fld>
            <a:endParaRPr lang="th-TH"/>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C213E1D-2B95-4B4B-A64A-30F13919AAF6}" type="slidenum">
              <a:rPr lang="th-TH" smtClean="0"/>
              <a:t>‹#›</a:t>
            </a:fld>
            <a:endParaRPr lang="th-TH"/>
          </a:p>
        </p:txBody>
      </p:sp>
    </p:spTree>
    <p:extLst>
      <p:ext uri="{BB962C8B-B14F-4D97-AF65-F5344CB8AC3E}">
        <p14:creationId xmlns:p14="http://schemas.microsoft.com/office/powerpoint/2010/main" val="2130680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833D0C7-272E-48CF-9D26-8BED642C5DCB}" type="datetimeFigureOut">
              <a:rPr lang="th-TH" smtClean="0"/>
              <a:t>02/04/57</a:t>
            </a:fld>
            <a:endParaRPr lang="th-TH"/>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th-TH"/>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3C213E1D-2B95-4B4B-A64A-30F13919AAF6}" type="slidenum">
              <a:rPr lang="th-TH" smtClean="0"/>
              <a:t>‹#›</a:t>
            </a:fld>
            <a:endParaRPr lang="th-TH"/>
          </a:p>
        </p:txBody>
      </p:sp>
    </p:spTree>
    <p:extLst>
      <p:ext uri="{BB962C8B-B14F-4D97-AF65-F5344CB8AC3E}">
        <p14:creationId xmlns:p14="http://schemas.microsoft.com/office/powerpoint/2010/main" val="3290040894"/>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 Id="rId6" Type="http://schemas.openxmlformats.org/officeDocument/2006/relationships/image" Target="../media/image38.tmp"/><Relationship Id="rId5" Type="http://schemas.openxmlformats.org/officeDocument/2006/relationships/image" Target="../media/image37.emf"/><Relationship Id="rId4" Type="http://schemas.openxmlformats.org/officeDocument/2006/relationships/image" Target="../media/image3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tmp"/><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image" Target="../media/image41.emf"/></Relationships>
</file>

<file path=ppt/slides/_rels/slide2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image" Target="../media/image48.tmp"/><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gif"/><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37.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image" Target="../media/image55.tmp"/><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tmp"/><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62.jpeg"/></Relationships>
</file>

<file path=ppt/slides/_rels/slide3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8083" y="1880314"/>
            <a:ext cx="11960182" cy="2202287"/>
          </a:xfrm>
        </p:spPr>
        <p:txBody>
          <a:bodyPr>
            <a:normAutofit fontScale="90000"/>
          </a:bodyPr>
          <a:lstStyle/>
          <a:p>
            <a:r>
              <a:rPr lang="en-US" dirty="0" smtClean="0"/>
              <a:t>TEAMDUTY-Web application</a:t>
            </a:r>
            <a:endParaRPr lang="th-TH" dirty="0"/>
          </a:p>
        </p:txBody>
      </p:sp>
    </p:spTree>
    <p:extLst>
      <p:ext uri="{BB962C8B-B14F-4D97-AF65-F5344CB8AC3E}">
        <p14:creationId xmlns:p14="http://schemas.microsoft.com/office/powerpoint/2010/main" val="54337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498" y="159063"/>
            <a:ext cx="7288370" cy="1090188"/>
          </a:xfrm>
        </p:spPr>
        <p:txBody>
          <a:bodyPr>
            <a:normAutofit/>
          </a:bodyPr>
          <a:lstStyle/>
          <a:p>
            <a:r>
              <a:rPr lang="en-US" dirty="0" smtClean="0">
                <a:cs typeface="Times New Roman" panose="02020603050405020304" pitchFamily="18" charset="0"/>
              </a:rPr>
              <a:t>Application review</a:t>
            </a:r>
            <a:endParaRPr lang="th-TH" dirty="0"/>
          </a:p>
        </p:txBody>
      </p:sp>
      <p:pic>
        <p:nvPicPr>
          <p:cNvPr id="4" name="Picture 3"/>
          <p:cNvPicPr>
            <a:picLocks noChangeAspect="1"/>
          </p:cNvPicPr>
          <p:nvPr/>
        </p:nvPicPr>
        <p:blipFill rotWithShape="1">
          <a:blip r:embed="rId2"/>
          <a:srcRect l="13477" t="10043" r="14167"/>
          <a:stretch/>
        </p:blipFill>
        <p:spPr>
          <a:xfrm>
            <a:off x="453107" y="2021985"/>
            <a:ext cx="7003761" cy="4224269"/>
          </a:xfrm>
          <a:prstGeom prst="rect">
            <a:avLst/>
          </a:prstGeom>
        </p:spPr>
      </p:pic>
      <p:sp>
        <p:nvSpPr>
          <p:cNvPr id="5" name="TextBox 4"/>
          <p:cNvSpPr txBox="1"/>
          <p:nvPr/>
        </p:nvSpPr>
        <p:spPr>
          <a:xfrm>
            <a:off x="838200" y="1270977"/>
            <a:ext cx="3387144" cy="523220"/>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www.freelancer.com</a:t>
            </a:r>
            <a:endParaRPr lang="th-TH" dirty="0">
              <a:latin typeface="Times New Roman" panose="02020603050405020304" pitchFamily="18" charset="0"/>
            </a:endParaRPr>
          </a:p>
        </p:txBody>
      </p:sp>
      <p:sp>
        <p:nvSpPr>
          <p:cNvPr id="7" name="Rectangle 6"/>
          <p:cNvSpPr/>
          <p:nvPr/>
        </p:nvSpPr>
        <p:spPr>
          <a:xfrm>
            <a:off x="7637171" y="1137163"/>
            <a:ext cx="4301543" cy="5109091"/>
          </a:xfrm>
          <a:prstGeom prst="rect">
            <a:avLst/>
          </a:prstGeom>
        </p:spPr>
        <p:txBody>
          <a:bodyPr wrap="square">
            <a:spAutoFit/>
          </a:bodyPr>
          <a:lstStyle/>
          <a:p>
            <a:r>
              <a:rPr lang="en-US" sz="1800" b="1" i="0" u="none" strike="noStrike" baseline="0" dirty="0" smtClean="0">
                <a:solidFill>
                  <a:srgbClr val="000000"/>
                </a:solidFill>
                <a:latin typeface="Times New Roman" panose="02020603050405020304" pitchFamily="18" charset="0"/>
              </a:rPr>
              <a:t>Pros </a:t>
            </a:r>
            <a:br>
              <a:rPr lang="en-US" sz="1800" b="1" i="0" u="none" strike="noStrike" baseline="0" dirty="0" smtClean="0">
                <a:solidFill>
                  <a:srgbClr val="000000"/>
                </a:solidFill>
                <a:latin typeface="Times New Roman" panose="02020603050405020304" pitchFamily="18" charset="0"/>
              </a:rPr>
            </a:br>
            <a:r>
              <a:rPr lang="en-US" sz="1800" b="1" i="0" u="none" strike="noStrike" baseline="0" dirty="0" smtClean="0">
                <a:solidFill>
                  <a:srgbClr val="000000"/>
                </a:solidFill>
                <a:latin typeface="Times New Roman" panose="02020603050405020304" pitchFamily="18" charset="0"/>
              </a:rPr>
              <a:t>-</a:t>
            </a:r>
            <a:r>
              <a:rPr lang="en-US" sz="1800" i="0" u="none" strike="noStrike" baseline="0" dirty="0" smtClean="0">
                <a:solidFill>
                  <a:srgbClr val="000000"/>
                </a:solidFill>
                <a:latin typeface="Times New Roman" panose="02020603050405020304" pitchFamily="18" charset="0"/>
              </a:rPr>
              <a:t>There are many</a:t>
            </a:r>
            <a:r>
              <a:rPr lang="en-US" sz="1800" i="0" u="none" strike="noStrike" dirty="0" smtClean="0">
                <a:solidFill>
                  <a:srgbClr val="000000"/>
                </a:solidFill>
                <a:latin typeface="Times New Roman" panose="02020603050405020304" pitchFamily="18" charset="0"/>
              </a:rPr>
              <a:t> type of freelancer</a:t>
            </a:r>
            <a:r>
              <a:rPr lang="en-US" sz="1800" b="1" i="0" u="none" strike="noStrike" dirty="0" smtClean="0">
                <a:solidFill>
                  <a:srgbClr val="000000"/>
                </a:solidFill>
                <a:latin typeface="Times New Roman" panose="02020603050405020304" pitchFamily="18" charset="0"/>
              </a:rPr>
              <a:t>.</a:t>
            </a:r>
            <a:endParaRPr lang="en-US" sz="1800" b="1" dirty="0">
              <a:solidFill>
                <a:srgbClr val="000000"/>
              </a:solidFill>
              <a:latin typeface="Times New Roman" panose="02020603050405020304" pitchFamily="18" charset="0"/>
            </a:endParaRPr>
          </a:p>
          <a:p>
            <a:r>
              <a:rPr lang="en-US" sz="1800" b="0" i="0" u="none" strike="noStrike" baseline="0" dirty="0" smtClean="0">
                <a:solidFill>
                  <a:srgbClr val="000000"/>
                </a:solidFill>
                <a:latin typeface="Times New Roman" panose="02020603050405020304" pitchFamily="18" charset="0"/>
              </a:rPr>
              <a:t>- freelance.com deals with all the documents meaning you save time</a:t>
            </a:r>
          </a:p>
          <a:p>
            <a:r>
              <a:rPr lang="en-US" sz="1800" b="0" i="0" u="none" strike="noStrike" baseline="0" dirty="0" smtClean="0">
                <a:solidFill>
                  <a:srgbClr val="000000"/>
                </a:solidFill>
                <a:latin typeface="Times New Roman" panose="02020603050405020304" pitchFamily="18" charset="0"/>
              </a:rPr>
              <a:t> - The certification provides a guarantee for employer</a:t>
            </a:r>
            <a:r>
              <a:rPr lang="en-US" sz="1800" b="0" i="0" u="none" strike="noStrike" dirty="0" smtClean="0">
                <a:solidFill>
                  <a:srgbClr val="000000"/>
                </a:solidFill>
                <a:latin typeface="Times New Roman" panose="02020603050405020304" pitchFamily="18" charset="0"/>
              </a:rPr>
              <a:t> to employ the freelancer.</a:t>
            </a:r>
            <a:endParaRPr lang="en-US" sz="1800" b="0" i="0" u="none" strike="noStrike" baseline="0" dirty="0" smtClean="0">
              <a:solidFill>
                <a:srgbClr val="000000"/>
              </a:solidFill>
              <a:latin typeface="Times New Roman" panose="02020603050405020304" pitchFamily="18" charset="0"/>
            </a:endParaRPr>
          </a:p>
          <a:p>
            <a:r>
              <a:rPr lang="en-US" sz="1800" b="0" i="0" u="none" strike="noStrike" baseline="0" dirty="0" smtClean="0">
                <a:solidFill>
                  <a:srgbClr val="000000"/>
                </a:solidFill>
                <a:latin typeface="Times New Roman" panose="02020603050405020304" pitchFamily="18" charset="0"/>
              </a:rPr>
              <a:t>- largest online marketplace for freelance workers. </a:t>
            </a:r>
          </a:p>
          <a:p>
            <a:r>
              <a:rPr lang="en-US" sz="1800" b="1" i="0" u="none" strike="noStrike" baseline="0" dirty="0" smtClean="0">
                <a:solidFill>
                  <a:srgbClr val="000000"/>
                </a:solidFill>
                <a:latin typeface="Times New Roman" panose="02020603050405020304" pitchFamily="18" charset="0"/>
              </a:rPr>
              <a:t>Cons </a:t>
            </a:r>
            <a:endParaRPr lang="en-US" sz="1800" b="0" i="0" u="none" strike="noStrike" baseline="0" dirty="0" smtClean="0">
              <a:solidFill>
                <a:srgbClr val="000000"/>
              </a:solidFill>
              <a:latin typeface="Times New Roman" panose="02020603050405020304" pitchFamily="18" charset="0"/>
            </a:endParaRPr>
          </a:p>
          <a:p>
            <a:r>
              <a:rPr lang="en-US" b="1" i="0" u="none" strike="noStrike" baseline="0" dirty="0" smtClean="0">
                <a:solidFill>
                  <a:srgbClr val="000000"/>
                </a:solidFill>
                <a:latin typeface="Times New Roman" panose="02020603050405020304" pitchFamily="18" charset="0"/>
              </a:rPr>
              <a:t>- </a:t>
            </a:r>
            <a:r>
              <a:rPr lang="en-US" sz="1800" b="0" i="0" u="none" strike="noStrike" baseline="0" dirty="0" smtClean="0">
                <a:solidFill>
                  <a:srgbClr val="000000"/>
                </a:solidFill>
                <a:latin typeface="Times New Roman" panose="02020603050405020304" pitchFamily="18" charset="0"/>
              </a:rPr>
              <a:t>Posting a job need some money depends on manner of task. </a:t>
            </a:r>
          </a:p>
          <a:p>
            <a:r>
              <a:rPr lang="en-US" b="1" i="0" u="none" strike="noStrike" baseline="0" dirty="0" smtClean="0">
                <a:solidFill>
                  <a:srgbClr val="000000"/>
                </a:solidFill>
                <a:latin typeface="Times New Roman" panose="02020603050405020304" pitchFamily="18" charset="0"/>
              </a:rPr>
              <a:t>- </a:t>
            </a:r>
            <a:r>
              <a:rPr lang="en-US" sz="1800" b="0" i="0" u="none" strike="noStrike" baseline="0" dirty="0" smtClean="0">
                <a:solidFill>
                  <a:srgbClr val="000000"/>
                </a:solidFill>
                <a:latin typeface="Times New Roman" panose="02020603050405020304" pitchFamily="18" charset="0"/>
              </a:rPr>
              <a:t>To find project, only searching are allowed. </a:t>
            </a:r>
            <a:br>
              <a:rPr lang="en-US" sz="1800" b="0" i="0" u="none" strike="noStrike" baseline="0" dirty="0" smtClean="0">
                <a:solidFill>
                  <a:srgbClr val="000000"/>
                </a:solidFill>
                <a:latin typeface="Times New Roman" panose="02020603050405020304" pitchFamily="18" charset="0"/>
              </a:rPr>
            </a:br>
            <a:r>
              <a:rPr lang="en-US" sz="1800" b="0" i="0" u="none" strike="noStrike" baseline="0" dirty="0" smtClean="0">
                <a:solidFill>
                  <a:srgbClr val="000000"/>
                </a:solidFill>
                <a:latin typeface="Times New Roman" panose="02020603050405020304" pitchFamily="18" charset="0"/>
              </a:rPr>
              <a:t>-</a:t>
            </a:r>
            <a:r>
              <a:rPr lang="en-US" sz="1800" b="0" i="0" u="none" strike="noStrike" dirty="0" smtClean="0">
                <a:solidFill>
                  <a:srgbClr val="000000"/>
                </a:solidFill>
                <a:latin typeface="Times New Roman" panose="02020603050405020304" pitchFamily="18" charset="0"/>
              </a:rPr>
              <a:t> </a:t>
            </a:r>
            <a:r>
              <a:rPr lang="en-US" sz="1800" dirty="0" smtClean="0">
                <a:solidFill>
                  <a:srgbClr val="000000"/>
                </a:solidFill>
                <a:latin typeface="Times New Roman" panose="02020603050405020304" pitchFamily="18" charset="0"/>
              </a:rPr>
              <a:t>If the project is posted freelancer do not get inform.</a:t>
            </a:r>
            <a:br>
              <a:rPr lang="en-US" sz="1800" dirty="0" smtClean="0">
                <a:solidFill>
                  <a:srgbClr val="000000"/>
                </a:solidFill>
                <a:latin typeface="Times New Roman" panose="02020603050405020304" pitchFamily="18" charset="0"/>
              </a:rPr>
            </a:br>
            <a:r>
              <a:rPr lang="en-US" sz="1800" dirty="0" smtClean="0">
                <a:solidFill>
                  <a:srgbClr val="000000"/>
                </a:solidFill>
                <a:latin typeface="Times New Roman" panose="02020603050405020304" pitchFamily="18" charset="0"/>
              </a:rPr>
              <a:t/>
            </a:r>
            <a:br>
              <a:rPr lang="en-US" sz="1800" dirty="0" smtClean="0">
                <a:solidFill>
                  <a:srgbClr val="000000"/>
                </a:solidFill>
                <a:latin typeface="Times New Roman" panose="02020603050405020304" pitchFamily="18" charset="0"/>
              </a:rPr>
            </a:br>
            <a:endParaRPr lang="en-US" sz="1800" b="0" i="0" u="none" strike="noStrike" baseline="0" dirty="0" smtClean="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60275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3579" r="13310"/>
          <a:stretch/>
        </p:blipFill>
        <p:spPr>
          <a:xfrm>
            <a:off x="328948" y="1974502"/>
            <a:ext cx="6787165" cy="4428236"/>
          </a:xfrm>
          <a:prstGeom prst="rect">
            <a:avLst/>
          </a:prstGeom>
        </p:spPr>
      </p:pic>
      <p:sp>
        <p:nvSpPr>
          <p:cNvPr id="5" name="TextBox 4"/>
          <p:cNvSpPr txBox="1"/>
          <p:nvPr/>
        </p:nvSpPr>
        <p:spPr>
          <a:xfrm>
            <a:off x="592429" y="1270977"/>
            <a:ext cx="3630769" cy="523220"/>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www.108freelance.com</a:t>
            </a:r>
            <a:endParaRPr lang="th-TH" dirty="0">
              <a:latin typeface="Times New Roman" panose="02020603050405020304" pitchFamily="18" charset="0"/>
            </a:endParaRPr>
          </a:p>
        </p:txBody>
      </p:sp>
      <p:sp>
        <p:nvSpPr>
          <p:cNvPr id="6" name="Title 1"/>
          <p:cNvSpPr>
            <a:spLocks noGrp="1"/>
          </p:cNvSpPr>
          <p:nvPr>
            <p:ph type="title"/>
          </p:nvPr>
        </p:nvSpPr>
        <p:spPr>
          <a:xfrm>
            <a:off x="168499" y="159063"/>
            <a:ext cx="7108064" cy="1090188"/>
          </a:xfrm>
        </p:spPr>
        <p:txBody>
          <a:bodyPr>
            <a:normAutofit/>
          </a:bodyPr>
          <a:lstStyle/>
          <a:p>
            <a:r>
              <a:rPr lang="en-US" dirty="0" smtClean="0">
                <a:cs typeface="Times New Roman" panose="02020603050405020304" pitchFamily="18" charset="0"/>
              </a:rPr>
              <a:t>Application review</a:t>
            </a:r>
            <a:endParaRPr lang="th-TH" dirty="0"/>
          </a:p>
        </p:txBody>
      </p:sp>
      <p:sp>
        <p:nvSpPr>
          <p:cNvPr id="8" name="Rectangle 7"/>
          <p:cNvSpPr/>
          <p:nvPr/>
        </p:nvSpPr>
        <p:spPr>
          <a:xfrm>
            <a:off x="7276563" y="2528293"/>
            <a:ext cx="4713668" cy="3970318"/>
          </a:xfrm>
          <a:prstGeom prst="rect">
            <a:avLst/>
          </a:prstGeom>
        </p:spPr>
        <p:txBody>
          <a:bodyPr wrap="square">
            <a:spAutoFit/>
          </a:bodyPr>
          <a:lstStyle/>
          <a:p>
            <a:r>
              <a:rPr lang="en-US" sz="1800" b="1" i="0" u="none" strike="noStrike" baseline="0" dirty="0" smtClean="0">
                <a:solidFill>
                  <a:srgbClr val="000000"/>
                </a:solidFill>
                <a:latin typeface="Times New Roman" panose="02020603050405020304" pitchFamily="18" charset="0"/>
              </a:rPr>
              <a:t>Pros</a:t>
            </a:r>
          </a:p>
          <a:p>
            <a:endParaRPr lang="en-US" sz="1800" b="1" i="0" u="none" strike="noStrike" baseline="0" dirty="0" smtClean="0">
              <a:solidFill>
                <a:srgbClr val="000000"/>
              </a:solidFill>
              <a:latin typeface="Times New Roman" panose="02020603050405020304" pitchFamily="18" charset="0"/>
            </a:endParaRPr>
          </a:p>
          <a:p>
            <a:r>
              <a:rPr lang="en-US" sz="1800" b="0" i="0" u="none" strike="noStrike" baseline="0" dirty="0" smtClean="0">
                <a:solidFill>
                  <a:srgbClr val="000000"/>
                </a:solidFill>
                <a:latin typeface="Times New Roman" panose="02020603050405020304" pitchFamily="18" charset="0"/>
              </a:rPr>
              <a:t>- update news about freelancer everyday </a:t>
            </a:r>
          </a:p>
          <a:p>
            <a:endParaRPr lang="en-US" sz="1800" b="0" i="0" u="none" strike="noStrike" baseline="0" dirty="0" smtClean="0">
              <a:solidFill>
                <a:srgbClr val="000000"/>
              </a:solidFill>
              <a:latin typeface="Times New Roman" panose="02020603050405020304" pitchFamily="18" charset="0"/>
            </a:endParaRPr>
          </a:p>
          <a:p>
            <a:r>
              <a:rPr lang="en-US" sz="1800" b="0" i="0" u="none" strike="noStrike" baseline="0" dirty="0" smtClean="0">
                <a:solidFill>
                  <a:srgbClr val="000000"/>
                </a:solidFill>
                <a:latin typeface="Times New Roman" panose="02020603050405020304" pitchFamily="18" charset="0"/>
              </a:rPr>
              <a:t>- have example document of resume and contract form</a:t>
            </a:r>
            <a:br>
              <a:rPr lang="en-US" sz="1800" b="0" i="0" u="none" strike="noStrike" baseline="0" dirty="0" smtClean="0">
                <a:solidFill>
                  <a:srgbClr val="000000"/>
                </a:solidFill>
                <a:latin typeface="Times New Roman" panose="02020603050405020304" pitchFamily="18" charset="0"/>
              </a:rPr>
            </a:br>
            <a:r>
              <a:rPr lang="en-US" sz="1800" b="0" i="0" u="none" strike="noStrike" baseline="0" dirty="0" smtClean="0">
                <a:solidFill>
                  <a:srgbClr val="000000"/>
                </a:solidFill>
                <a:latin typeface="Times New Roman" panose="02020603050405020304" pitchFamily="18" charset="0"/>
              </a:rPr>
              <a:t>-</a:t>
            </a:r>
            <a:r>
              <a:rPr lang="en-US" sz="1800" b="0" i="0" u="none" strike="noStrike" dirty="0" smtClean="0">
                <a:solidFill>
                  <a:srgbClr val="000000"/>
                </a:solidFill>
                <a:latin typeface="Times New Roman" panose="02020603050405020304" pitchFamily="18" charset="0"/>
              </a:rPr>
              <a:t> Free for register.</a:t>
            </a:r>
            <a:endParaRPr lang="en-US" sz="1800" b="0" i="0" u="none" strike="noStrike" baseline="0" dirty="0" smtClean="0">
              <a:solidFill>
                <a:srgbClr val="000000"/>
              </a:solidFill>
              <a:latin typeface="Times New Roman" panose="02020603050405020304" pitchFamily="18" charset="0"/>
            </a:endParaRPr>
          </a:p>
          <a:p>
            <a:endParaRPr lang="en-US" sz="1800" b="0" i="0" u="none" strike="noStrike" baseline="0" dirty="0" smtClean="0">
              <a:solidFill>
                <a:srgbClr val="000000"/>
              </a:solidFill>
              <a:latin typeface="Times New Roman" panose="02020603050405020304" pitchFamily="18" charset="0"/>
            </a:endParaRPr>
          </a:p>
          <a:p>
            <a:r>
              <a:rPr lang="en-US" sz="1800" b="1" i="0" u="none" strike="noStrike" baseline="0" dirty="0" smtClean="0">
                <a:solidFill>
                  <a:srgbClr val="000000"/>
                </a:solidFill>
                <a:latin typeface="Times New Roman" panose="02020603050405020304" pitchFamily="18" charset="0"/>
              </a:rPr>
              <a:t>Cons </a:t>
            </a:r>
          </a:p>
          <a:p>
            <a:endParaRPr lang="en-US" sz="1800" b="0" i="0" u="none" strike="noStrike" baseline="0" dirty="0" smtClean="0">
              <a:solidFill>
                <a:srgbClr val="000000"/>
              </a:solidFill>
              <a:latin typeface="Times New Roman" panose="02020603050405020304" pitchFamily="18" charset="0"/>
            </a:endParaRPr>
          </a:p>
          <a:p>
            <a:r>
              <a:rPr lang="en-US" sz="1800" b="0" i="0" u="none" strike="noStrike" baseline="0" dirty="0" smtClean="0">
                <a:solidFill>
                  <a:srgbClr val="000000"/>
                </a:solidFill>
                <a:latin typeface="Times New Roman" panose="02020603050405020304" pitchFamily="18" charset="0"/>
              </a:rPr>
              <a:t>- 108freelance.com support only Thai language </a:t>
            </a:r>
          </a:p>
          <a:p>
            <a:r>
              <a:rPr lang="en-US" sz="1800" b="0" i="0" u="none" strike="noStrike" baseline="0" dirty="0" smtClean="0">
                <a:solidFill>
                  <a:srgbClr val="000000"/>
                </a:solidFill>
                <a:latin typeface="Times New Roman" panose="02020603050405020304" pitchFamily="18" charset="0"/>
              </a:rPr>
              <a:t>-</a:t>
            </a:r>
            <a:r>
              <a:rPr lang="en-US" sz="1800" b="0" i="0" u="none" strike="noStrike" dirty="0" smtClean="0">
                <a:solidFill>
                  <a:srgbClr val="000000"/>
                </a:solidFill>
                <a:latin typeface="Times New Roman" panose="02020603050405020304" pitchFamily="18" charset="0"/>
              </a:rPr>
              <a:t> </a:t>
            </a:r>
            <a:r>
              <a:rPr lang="en-US" sz="1800" b="0" i="0" u="none" strike="noStrike" baseline="0" dirty="0" smtClean="0">
                <a:solidFill>
                  <a:srgbClr val="000000"/>
                </a:solidFill>
                <a:latin typeface="Times New Roman" panose="02020603050405020304" pitchFamily="18" charset="0"/>
              </a:rPr>
              <a:t>Very complicated register before using. </a:t>
            </a:r>
            <a:br>
              <a:rPr lang="en-US" sz="1800" b="0" i="0" u="none" strike="noStrike" baseline="0" dirty="0" smtClean="0">
                <a:solidFill>
                  <a:srgbClr val="000000"/>
                </a:solidFill>
                <a:latin typeface="Times New Roman" panose="02020603050405020304" pitchFamily="18" charset="0"/>
              </a:rPr>
            </a:br>
            <a:r>
              <a:rPr lang="en-US" sz="1800" b="0" i="0" u="none" strike="noStrike" baseline="0" dirty="0" smtClean="0">
                <a:solidFill>
                  <a:srgbClr val="000000"/>
                </a:solidFill>
                <a:latin typeface="Times New Roman" panose="02020603050405020304" pitchFamily="18" charset="0"/>
              </a:rPr>
              <a:t>- No communication</a:t>
            </a:r>
            <a:r>
              <a:rPr lang="en-US" sz="1800" b="0" i="0" u="none" strike="noStrike" dirty="0" smtClean="0">
                <a:solidFill>
                  <a:srgbClr val="000000"/>
                </a:solidFill>
                <a:latin typeface="Times New Roman" panose="02020603050405020304" pitchFamily="18" charset="0"/>
              </a:rPr>
              <a:t> via the web.</a:t>
            </a:r>
            <a:br>
              <a:rPr lang="en-US" sz="1800" b="0" i="0" u="none" strike="noStrike" dirty="0" smtClean="0">
                <a:solidFill>
                  <a:srgbClr val="000000"/>
                </a:solidFill>
                <a:latin typeface="Times New Roman" panose="02020603050405020304" pitchFamily="18" charset="0"/>
              </a:rPr>
            </a:br>
            <a:r>
              <a:rPr lang="en-US" sz="1800" b="0" i="0" u="none" strike="noStrike" dirty="0" smtClean="0">
                <a:solidFill>
                  <a:srgbClr val="000000"/>
                </a:solidFill>
                <a:latin typeface="Times New Roman" panose="02020603050405020304" pitchFamily="18" charset="0"/>
              </a:rPr>
              <a:t>- </a:t>
            </a:r>
            <a:r>
              <a:rPr lang="en-US" sz="1800" dirty="0" smtClean="0">
                <a:solidFill>
                  <a:srgbClr val="000000"/>
                </a:solidFill>
                <a:latin typeface="Times New Roman" panose="02020603050405020304" pitchFamily="18" charset="0"/>
              </a:rPr>
              <a:t>no </a:t>
            </a:r>
            <a:r>
              <a:rPr lang="en-US" sz="1800" dirty="0">
                <a:solidFill>
                  <a:srgbClr val="000000"/>
                </a:solidFill>
                <a:latin typeface="Times New Roman" panose="02020603050405020304" pitchFamily="18" charset="0"/>
              </a:rPr>
              <a:t>tracking work.</a:t>
            </a:r>
            <a:endParaRPr lang="th-TH" sz="1800" dirty="0"/>
          </a:p>
        </p:txBody>
      </p:sp>
    </p:spTree>
    <p:extLst>
      <p:ext uri="{BB962C8B-B14F-4D97-AF65-F5344CB8AC3E}">
        <p14:creationId xmlns:p14="http://schemas.microsoft.com/office/powerpoint/2010/main" val="74632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772" y="249216"/>
            <a:ext cx="3501980" cy="922762"/>
          </a:xfrm>
        </p:spPr>
        <p:txBody>
          <a:bodyPr>
            <a:normAutofit/>
          </a:bodyPr>
          <a:lstStyle/>
          <a:p>
            <a:r>
              <a:rPr lang="en-US" dirty="0" smtClean="0">
                <a:cs typeface="Times New Roman" panose="02020603050405020304" pitchFamily="18" charset="0"/>
              </a:rPr>
              <a:t>Solution</a:t>
            </a:r>
            <a:endParaRPr lang="th-TH" dirty="0"/>
          </a:p>
        </p:txBody>
      </p:sp>
      <p:sp>
        <p:nvSpPr>
          <p:cNvPr id="6" name="TextBox 5"/>
          <p:cNvSpPr txBox="1"/>
          <p:nvPr/>
        </p:nvSpPr>
        <p:spPr>
          <a:xfrm>
            <a:off x="1390918" y="1402731"/>
            <a:ext cx="10522039" cy="523220"/>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 The application that help to gather employers and software freelancers.</a:t>
            </a:r>
            <a:endParaRPr lang="th-TH" dirty="0">
              <a:latin typeface="Times New Roman" panose="02020603050405020304" pitchFamily="18" charset="0"/>
            </a:endParaRPr>
          </a:p>
        </p:txBody>
      </p:sp>
      <p:sp>
        <p:nvSpPr>
          <p:cNvPr id="7" name="TextBox 6"/>
          <p:cNvSpPr txBox="1"/>
          <p:nvPr/>
        </p:nvSpPr>
        <p:spPr>
          <a:xfrm>
            <a:off x="464713" y="3715048"/>
            <a:ext cx="8550498" cy="954107"/>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 Identification the important detail and skill of software freelancer.</a:t>
            </a:r>
            <a:endParaRPr lang="th-TH" dirty="0">
              <a:solidFill>
                <a:srgbClr val="FF0000"/>
              </a:solidFill>
              <a:latin typeface="Times New Roman" panose="02020603050405020304" pitchFamily="18" charset="0"/>
            </a:endParaRPr>
          </a:p>
        </p:txBody>
      </p:sp>
      <p:pic>
        <p:nvPicPr>
          <p:cNvPr id="5122" name="Picture 2" descr="http://deafaustralia.org.au/wp-content/uploads/Equalit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422" y="1880368"/>
            <a:ext cx="571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student.chula.ac.th/~53370279/image/profile.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715" y="4263005"/>
            <a:ext cx="3553843" cy="111241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www.onlinecollegecourses.com/wp-content/uploads/2012/07/The-Meaning-of-Mastery-How-to-Identify-and-Learn-a-New-Skill1-300x21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8118" y="4341958"/>
            <a:ext cx="2857500" cy="2066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67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500"/>
                                        <p:tgtEl>
                                          <p:spTgt spid="51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5124"/>
                                        </p:tgtEl>
                                        <p:attrNameLst>
                                          <p:attrName>style.visibility</p:attrName>
                                        </p:attrNameLst>
                                      </p:cBhvr>
                                      <p:to>
                                        <p:strVal val="visible"/>
                                      </p:to>
                                    </p:set>
                                    <p:animEffect transition="in" filter="fade">
                                      <p:cBhvr>
                                        <p:cTn id="18" dur="500"/>
                                        <p:tgtEl>
                                          <p:spTgt spid="5124"/>
                                        </p:tgtEl>
                                      </p:cBhvr>
                                    </p:animEffect>
                                  </p:childTnLst>
                                </p:cTn>
                              </p:par>
                              <p:par>
                                <p:cTn id="19" presetID="10" presetClass="entr" presetSubtype="0" fill="hold" nodeType="withEffect">
                                  <p:stCondLst>
                                    <p:cond delay="0"/>
                                  </p:stCondLst>
                                  <p:childTnLst>
                                    <p:set>
                                      <p:cBhvr>
                                        <p:cTn id="20" dur="1" fill="hold">
                                          <p:stCondLst>
                                            <p:cond delay="0"/>
                                          </p:stCondLst>
                                        </p:cTn>
                                        <p:tgtEl>
                                          <p:spTgt spid="5126"/>
                                        </p:tgtEl>
                                        <p:attrNameLst>
                                          <p:attrName>style.visibility</p:attrName>
                                        </p:attrNameLst>
                                      </p:cBhvr>
                                      <p:to>
                                        <p:strVal val="visible"/>
                                      </p:to>
                                    </p:set>
                                    <p:animEffect transition="in" filter="fade">
                                      <p:cBhvr>
                                        <p:cTn id="21"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45772" y="249216"/>
            <a:ext cx="3501980" cy="922762"/>
          </a:xfrm>
        </p:spPr>
        <p:txBody>
          <a:bodyPr>
            <a:normAutofit/>
          </a:bodyPr>
          <a:lstStyle/>
          <a:p>
            <a:r>
              <a:rPr lang="en-US" dirty="0" smtClean="0">
                <a:cs typeface="Times New Roman" panose="02020603050405020304" pitchFamily="18" charset="0"/>
              </a:rPr>
              <a:t>Solution</a:t>
            </a:r>
            <a:endParaRPr lang="th-TH" dirty="0"/>
          </a:p>
        </p:txBody>
      </p:sp>
      <p:sp>
        <p:nvSpPr>
          <p:cNvPr id="7" name="Rectangle 6"/>
          <p:cNvSpPr/>
          <p:nvPr/>
        </p:nvSpPr>
        <p:spPr>
          <a:xfrm>
            <a:off x="1107584" y="1171978"/>
            <a:ext cx="10676586" cy="523220"/>
          </a:xfrm>
          <a:prstGeom prst="rect">
            <a:avLst/>
          </a:prstGeom>
        </p:spPr>
        <p:txBody>
          <a:bodyPr wrap="square">
            <a:spAutoFit/>
          </a:bodyPr>
          <a:lstStyle/>
          <a:p>
            <a:r>
              <a:rPr lang="en-US" dirty="0" smtClean="0">
                <a:latin typeface="Times New Roman" panose="02020603050405020304" pitchFamily="18" charset="0"/>
                <a:cs typeface="Times New Roman" panose="02020603050405020304" pitchFamily="18" charset="0"/>
              </a:rPr>
              <a:t>- Bidding the project help employer decide to select software freelancer.</a:t>
            </a:r>
            <a:endParaRPr lang="th-TH" dirty="0">
              <a:latin typeface="Times New Roman" panose="02020603050405020304" pitchFamily="18" charset="0"/>
            </a:endParaRPr>
          </a:p>
        </p:txBody>
      </p:sp>
      <p:sp>
        <p:nvSpPr>
          <p:cNvPr id="8" name="Rectangle 7"/>
          <p:cNvSpPr/>
          <p:nvPr/>
        </p:nvSpPr>
        <p:spPr>
          <a:xfrm>
            <a:off x="245772" y="3985754"/>
            <a:ext cx="9247029" cy="523220"/>
          </a:xfrm>
          <a:prstGeom prst="rect">
            <a:avLst/>
          </a:prstGeom>
        </p:spPr>
        <p:txBody>
          <a:bodyPr wrap="square">
            <a:spAutoFit/>
          </a:bodyPr>
          <a:lstStyle/>
          <a:p>
            <a:r>
              <a:rPr lang="en-US" dirty="0" smtClean="0">
                <a:latin typeface="Times New Roman" panose="02020603050405020304" pitchFamily="18" charset="0"/>
                <a:cs typeface="Times New Roman" panose="02020603050405020304" pitchFamily="18" charset="0"/>
              </a:rPr>
              <a:t>- Notification on application to inform software freelancer</a:t>
            </a:r>
            <a:endParaRPr lang="th-TH" dirty="0">
              <a:solidFill>
                <a:srgbClr val="FF0000"/>
              </a:solidFill>
              <a:latin typeface="Times New Roman" panose="02020603050405020304" pitchFamily="18" charset="0"/>
            </a:endParaRPr>
          </a:p>
        </p:txBody>
      </p:sp>
      <p:pic>
        <p:nvPicPr>
          <p:cNvPr id="6146" name="Picture 2" descr="http://activerain.com/image_store/uploads/8/0/2/2/6/ar12346733846220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37937" y="1625078"/>
            <a:ext cx="2576683" cy="243238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www.groupdraw.com/wp-content/uploads/2013/02/notific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2852" y="4674593"/>
            <a:ext cx="2008041" cy="168576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pab3.dopa.go.th/picture/big/031212100101853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198" y="4579229"/>
            <a:ext cx="2511558" cy="1876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83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fade">
                                      <p:cBhvr>
                                        <p:cTn id="10" dur="500"/>
                                        <p:tgtEl>
                                          <p:spTgt spid="61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6148"/>
                                        </p:tgtEl>
                                        <p:attrNameLst>
                                          <p:attrName>style.visibility</p:attrName>
                                        </p:attrNameLst>
                                      </p:cBhvr>
                                      <p:to>
                                        <p:strVal val="visible"/>
                                      </p:to>
                                    </p:set>
                                    <p:animEffect transition="in" filter="fade">
                                      <p:cBhvr>
                                        <p:cTn id="18" dur="500"/>
                                        <p:tgtEl>
                                          <p:spTgt spid="6148"/>
                                        </p:tgtEl>
                                      </p:cBhvr>
                                    </p:animEffect>
                                  </p:childTnLst>
                                </p:cTn>
                              </p:par>
                              <p:par>
                                <p:cTn id="19" presetID="10" presetClass="entr" presetSubtype="0" fill="hold" nodeType="withEffect">
                                  <p:stCondLst>
                                    <p:cond delay="0"/>
                                  </p:stCondLst>
                                  <p:childTnLst>
                                    <p:set>
                                      <p:cBhvr>
                                        <p:cTn id="20" dur="1" fill="hold">
                                          <p:stCondLst>
                                            <p:cond delay="0"/>
                                          </p:stCondLst>
                                        </p:cTn>
                                        <p:tgtEl>
                                          <p:spTgt spid="6150"/>
                                        </p:tgtEl>
                                        <p:attrNameLst>
                                          <p:attrName>style.visibility</p:attrName>
                                        </p:attrNameLst>
                                      </p:cBhvr>
                                      <p:to>
                                        <p:strVal val="visible"/>
                                      </p:to>
                                    </p:set>
                                    <p:animEffect transition="in" filter="fade">
                                      <p:cBhvr>
                                        <p:cTn id="21"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45772" y="249216"/>
            <a:ext cx="3501980" cy="922762"/>
          </a:xfrm>
        </p:spPr>
        <p:txBody>
          <a:bodyPr>
            <a:normAutofit/>
          </a:bodyPr>
          <a:lstStyle/>
          <a:p>
            <a:r>
              <a:rPr lang="en-US" dirty="0" smtClean="0">
                <a:cs typeface="Times New Roman" panose="02020603050405020304" pitchFamily="18" charset="0"/>
              </a:rPr>
              <a:t>Solution</a:t>
            </a:r>
            <a:endParaRPr lang="th-TH" dirty="0"/>
          </a:p>
        </p:txBody>
      </p:sp>
      <p:sp>
        <p:nvSpPr>
          <p:cNvPr id="5" name="Rectangle 4"/>
          <p:cNvSpPr/>
          <p:nvPr/>
        </p:nvSpPr>
        <p:spPr>
          <a:xfrm>
            <a:off x="1360868" y="1171978"/>
            <a:ext cx="10358908" cy="523220"/>
          </a:xfrm>
          <a:prstGeom prst="rect">
            <a:avLst/>
          </a:prstGeom>
        </p:spPr>
        <p:txBody>
          <a:bodyPr wrap="square">
            <a:spAutoFit/>
          </a:bodyPr>
          <a:lstStyle/>
          <a:p>
            <a:r>
              <a:rPr lang="en-US" dirty="0" smtClean="0">
                <a:latin typeface="Times New Roman" panose="02020603050405020304" pitchFamily="18" charset="0"/>
                <a:cs typeface="Times New Roman" panose="02020603050405020304" pitchFamily="18" charset="0"/>
              </a:rPr>
              <a:t>- Tracking progress of project to help employer know how far of work.</a:t>
            </a:r>
            <a:endParaRPr lang="th-TH" dirty="0">
              <a:latin typeface="Times New Roman" panose="02020603050405020304" pitchFamily="18" charset="0"/>
            </a:endParaRPr>
          </a:p>
        </p:txBody>
      </p:sp>
      <p:pic>
        <p:nvPicPr>
          <p:cNvPr id="7170" name="Picture 2" descr="http://www.jesusplantedvineyard.com/wp-content/uploads/2013/08/foot_prints_walki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5706" y="2859109"/>
            <a:ext cx="3308057" cy="76227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users.manchester.edu/student/JNGore/LitTech340/detectiv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3151" y="2316724"/>
            <a:ext cx="1973151" cy="145771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914400" y="4055215"/>
            <a:ext cx="10612192" cy="2458446"/>
            <a:chOff x="914400" y="4055215"/>
            <a:chExt cx="10612192" cy="2458446"/>
          </a:xfrm>
        </p:grpSpPr>
        <p:sp>
          <p:nvSpPr>
            <p:cNvPr id="7" name="Rectangle 6"/>
            <p:cNvSpPr/>
            <p:nvPr/>
          </p:nvSpPr>
          <p:spPr>
            <a:xfrm>
              <a:off x="914400" y="4055215"/>
              <a:ext cx="10612192" cy="523220"/>
            </a:xfrm>
            <a:prstGeom prst="rect">
              <a:avLst/>
            </a:prstGeom>
          </p:spPr>
          <p:txBody>
            <a:bodyPr wrap="square">
              <a:spAutoFit/>
            </a:bodyPr>
            <a:lstStyle/>
            <a:p>
              <a:r>
                <a:rPr lang="en-US"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There are category about software to navigate the project</a:t>
              </a:r>
              <a:endParaRPr lang="th-TH" dirty="0">
                <a:latin typeface="Times New Roman" panose="02020603050405020304" pitchFamily="18" charset="0"/>
              </a:endParaRPr>
            </a:p>
          </p:txBody>
        </p:sp>
        <p:pic>
          <p:nvPicPr>
            <p:cNvPr id="9" name="Picture 2" descr="http://www.daleslakefrontcottages.net/images/navigat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8693" y="4368341"/>
              <a:ext cx="2858394" cy="21453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3988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0.16901 0.01065 L 0.36563 -0.00139 " pathEditMode="relative" rAng="0" ptsTypes="AA">
                                      <p:cBhvr>
                                        <p:cTn id="11" dur="2000" fill="hold"/>
                                        <p:tgtEl>
                                          <p:spTgt spid="7174"/>
                                        </p:tgtEl>
                                        <p:attrNameLst>
                                          <p:attrName>ppt_x</p:attrName>
                                          <p:attrName>ppt_y</p:attrName>
                                        </p:attrNameLst>
                                      </p:cBhvr>
                                      <p:rCtr x="26732" y="-602"/>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45772" y="249216"/>
            <a:ext cx="3501980" cy="9227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mtClean="0">
                <a:cs typeface="Times New Roman" panose="02020603050405020304" pitchFamily="18" charset="0"/>
              </a:rPr>
              <a:t>Solution</a:t>
            </a:r>
            <a:endParaRPr lang="th-TH" dirty="0"/>
          </a:p>
        </p:txBody>
      </p:sp>
      <p:sp>
        <p:nvSpPr>
          <p:cNvPr id="8" name="Rectangle 7"/>
          <p:cNvSpPr/>
          <p:nvPr/>
        </p:nvSpPr>
        <p:spPr>
          <a:xfrm>
            <a:off x="1082899" y="1831485"/>
            <a:ext cx="10585360" cy="52322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 Sending message is easy way to communicate via </a:t>
            </a:r>
            <a:r>
              <a:rPr lang="en-US" dirty="0" smtClean="0">
                <a:latin typeface="Times New Roman" panose="02020603050405020304" pitchFamily="18" charset="0"/>
                <a:cs typeface="Times New Roman" panose="02020603050405020304" pitchFamily="18" charset="0"/>
              </a:rPr>
              <a:t>application .</a:t>
            </a:r>
            <a:endParaRPr lang="th-TH" dirty="0">
              <a:latin typeface="Times New Roman" panose="02020603050405020304" pitchFamily="18" charset="0"/>
            </a:endParaRPr>
          </a:p>
        </p:txBody>
      </p:sp>
      <p:pic>
        <p:nvPicPr>
          <p:cNvPr id="9" name="Picture 2" descr="http://b.dryicons.com/images/icon_sets/colorful_stickers_part_2_icons_set/png/256x256/mail_se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3812" y="2685558"/>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9404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clearcutwebdesign.co.uk/images/website_desig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5501" y="3090930"/>
            <a:ext cx="7058097" cy="30349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41257" y="1378040"/>
            <a:ext cx="3106495" cy="523220"/>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Website Application</a:t>
            </a:r>
            <a:endParaRPr lang="th-TH" dirty="0">
              <a:latin typeface="Times New Roman" panose="02020603050405020304" pitchFamily="18" charset="0"/>
            </a:endParaRPr>
          </a:p>
        </p:txBody>
      </p:sp>
      <p:sp>
        <p:nvSpPr>
          <p:cNvPr id="8" name="Title 1"/>
          <p:cNvSpPr>
            <a:spLocks noGrp="1"/>
          </p:cNvSpPr>
          <p:nvPr>
            <p:ph type="title"/>
          </p:nvPr>
        </p:nvSpPr>
        <p:spPr>
          <a:xfrm>
            <a:off x="245772" y="249216"/>
            <a:ext cx="3501980" cy="922762"/>
          </a:xfrm>
        </p:spPr>
        <p:txBody>
          <a:bodyPr>
            <a:normAutofit/>
          </a:bodyPr>
          <a:lstStyle/>
          <a:p>
            <a:r>
              <a:rPr lang="en-US" dirty="0" smtClean="0">
                <a:cs typeface="Times New Roman" panose="02020603050405020304" pitchFamily="18" charset="0"/>
              </a:rPr>
              <a:t>Solution</a:t>
            </a:r>
            <a:endParaRPr lang="th-TH" dirty="0"/>
          </a:p>
        </p:txBody>
      </p:sp>
      <p:sp>
        <p:nvSpPr>
          <p:cNvPr id="7" name="TextBox 6"/>
          <p:cNvSpPr txBox="1"/>
          <p:nvPr/>
        </p:nvSpPr>
        <p:spPr>
          <a:xfrm>
            <a:off x="991734" y="1883568"/>
            <a:ext cx="3183767" cy="2062103"/>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 why</a:t>
            </a:r>
            <a:r>
              <a:rPr lang="en-US" sz="1600" dirty="0" smtClean="0">
                <a:latin typeface="Times New Roman" panose="02020603050405020304" pitchFamily="18" charset="0"/>
                <a:cs typeface="Times New Roman" panose="02020603050405020304" pitchFamily="18" charset="0"/>
              </a:rPr>
              <a:t/>
            </a:r>
            <a:br>
              <a:rPr lang="en-US" sz="1600" dirty="0" smtClean="0">
                <a:latin typeface="Times New Roman" panose="02020603050405020304" pitchFamily="18" charset="0"/>
                <a:cs typeface="Times New Roman" panose="02020603050405020304" pitchFamily="18" charset="0"/>
              </a:rPr>
            </a:br>
            <a:r>
              <a:rPr lang="en-US" sz="2000" dirty="0" smtClean="0">
                <a:solidFill>
                  <a:prstClr val="black"/>
                </a:solidFill>
                <a:latin typeface="Times New Roman" panose="02020603050405020304" pitchFamily="18" charset="0"/>
                <a:cs typeface="Times New Roman" panose="02020603050405020304" pitchFamily="18" charset="0"/>
              </a:rPr>
              <a:t>-</a:t>
            </a:r>
            <a:r>
              <a:rPr lang="en-US" sz="16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Multiple </a:t>
            </a:r>
            <a:r>
              <a:rPr lang="en-US" sz="2000" dirty="0">
                <a:latin typeface="Times New Roman" panose="02020603050405020304" pitchFamily="18" charset="0"/>
                <a:cs typeface="Times New Roman" panose="02020603050405020304" pitchFamily="18" charset="0"/>
              </a:rPr>
              <a:t>Platforms </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No need to install</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Available</a:t>
            </a:r>
            <a:r>
              <a:rPr lang="en-US" sz="2000" dirty="0">
                <a:latin typeface="Times New Roman" panose="02020603050405020304" pitchFamily="18" charset="0"/>
                <a:cs typeface="Times New Roman" panose="02020603050405020304" pitchFamily="18" charset="0"/>
              </a:rPr>
              <a:t> 24 </a:t>
            </a:r>
            <a:r>
              <a:rPr lang="en-US" sz="2000" dirty="0" smtClean="0">
                <a:latin typeface="Times New Roman" panose="02020603050405020304" pitchFamily="18" charset="0"/>
                <a:cs typeface="Times New Roman" panose="02020603050405020304" pitchFamily="18" charset="0"/>
              </a:rPr>
              <a:t>hours a day</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Easy to use</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C# programming language.</a:t>
            </a:r>
            <a:endParaRPr lang="th-TH" sz="2000" dirty="0">
              <a:latin typeface="Times New Roman" panose="02020603050405020304" pitchFamily="18" charset="0"/>
            </a:endParaRPr>
          </a:p>
        </p:txBody>
      </p:sp>
    </p:spTree>
    <p:extLst>
      <p:ext uri="{BB962C8B-B14F-4D97-AF65-F5344CB8AC3E}">
        <p14:creationId xmlns:p14="http://schemas.microsoft.com/office/powerpoint/2010/main" val="252365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5772" y="249216"/>
            <a:ext cx="2561822" cy="922762"/>
          </a:xfrm>
        </p:spPr>
        <p:txBody>
          <a:bodyPr>
            <a:normAutofit/>
          </a:bodyPr>
          <a:lstStyle/>
          <a:p>
            <a:r>
              <a:rPr lang="en-US" dirty="0" smtClean="0"/>
              <a:t>Objective</a:t>
            </a:r>
            <a:endParaRPr lang="th-TH" dirty="0"/>
          </a:p>
        </p:txBody>
      </p:sp>
      <p:sp>
        <p:nvSpPr>
          <p:cNvPr id="5" name="Rectangle 4"/>
          <p:cNvSpPr/>
          <p:nvPr/>
        </p:nvSpPr>
        <p:spPr>
          <a:xfrm>
            <a:off x="245772" y="1346695"/>
            <a:ext cx="11409608" cy="2246769"/>
          </a:xfrm>
          <a:prstGeom prst="rect">
            <a:avLst/>
          </a:prstGeom>
        </p:spPr>
        <p:txBody>
          <a:bodyPr wrap="square">
            <a:spAutoFit/>
          </a:bodyPr>
          <a:lstStyle/>
          <a:p>
            <a:r>
              <a:rPr lang="en-US" dirty="0">
                <a:solidFill>
                  <a:srgbClr val="000000"/>
                </a:solidFill>
                <a:latin typeface="Times New Roman" panose="02020603050405020304" pitchFamily="18" charset="0"/>
              </a:rPr>
              <a:t>- To help the </a:t>
            </a:r>
            <a:r>
              <a:rPr lang="en-US" dirty="0" smtClean="0">
                <a:solidFill>
                  <a:srgbClr val="000000"/>
                </a:solidFill>
                <a:latin typeface="Times New Roman" panose="02020603050405020304" pitchFamily="18" charset="0"/>
              </a:rPr>
              <a:t>software-enterpriser(employer) </a:t>
            </a:r>
            <a:r>
              <a:rPr lang="en-US" dirty="0">
                <a:solidFill>
                  <a:srgbClr val="000000"/>
                </a:solidFill>
                <a:latin typeface="Times New Roman" panose="02020603050405020304" pitchFamily="18" charset="0"/>
              </a:rPr>
              <a:t>find software-freelancer via web-application </a:t>
            </a:r>
            <a:r>
              <a:rPr lang="en-US" dirty="0" smtClean="0">
                <a:solidFill>
                  <a:srgbClr val="000000"/>
                </a:solidFill>
                <a:latin typeface="Times New Roman" panose="02020603050405020304" pitchFamily="18" charset="0"/>
              </a:rPr>
              <a:t/>
            </a:r>
            <a:br>
              <a:rPr lang="en-US" dirty="0" smtClean="0">
                <a:solidFill>
                  <a:srgbClr val="000000"/>
                </a:solidFill>
                <a:latin typeface="Times New Roman" panose="02020603050405020304" pitchFamily="18" charset="0"/>
              </a:rPr>
            </a:br>
            <a:r>
              <a:rPr lang="en-US" dirty="0" smtClean="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To help the software-freelancer find project </a:t>
            </a:r>
            <a:r>
              <a:rPr lang="en-US" dirty="0" smtClean="0">
                <a:solidFill>
                  <a:srgbClr val="000000"/>
                </a:solidFill>
                <a:latin typeface="Times New Roman" panose="02020603050405020304" pitchFamily="18" charset="0"/>
              </a:rPr>
              <a:t>via </a:t>
            </a:r>
            <a:r>
              <a:rPr lang="en-US" dirty="0">
                <a:solidFill>
                  <a:srgbClr val="000000"/>
                </a:solidFill>
                <a:latin typeface="Times New Roman" panose="02020603050405020304" pitchFamily="18" charset="0"/>
              </a:rPr>
              <a:t>web application </a:t>
            </a:r>
          </a:p>
          <a:p>
            <a:r>
              <a:rPr lang="en-US" dirty="0">
                <a:solidFill>
                  <a:srgbClr val="000000"/>
                </a:solidFill>
                <a:latin typeface="Times New Roman" panose="02020603050405020304" pitchFamily="18" charset="0"/>
              </a:rPr>
              <a:t>- To help the software-freelancer and software- enterpriser communicate via web-application </a:t>
            </a:r>
            <a:endParaRPr lang="th-TH" dirty="0"/>
          </a:p>
        </p:txBody>
      </p:sp>
    </p:spTree>
    <p:extLst>
      <p:ext uri="{BB962C8B-B14F-4D97-AF65-F5344CB8AC3E}">
        <p14:creationId xmlns:p14="http://schemas.microsoft.com/office/powerpoint/2010/main" val="370477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 y="175539"/>
            <a:ext cx="7777938" cy="947206"/>
          </a:xfrm>
        </p:spPr>
        <p:txBody>
          <a:bodyPr/>
          <a:lstStyle/>
          <a:p>
            <a:r>
              <a:rPr lang="en-US" dirty="0" smtClean="0"/>
              <a:t>How our web is difference ?</a:t>
            </a:r>
            <a:endParaRPr lang="th-TH" dirty="0"/>
          </a:p>
        </p:txBody>
      </p:sp>
      <p:sp>
        <p:nvSpPr>
          <p:cNvPr id="8" name="Rectangle 7"/>
          <p:cNvSpPr/>
          <p:nvPr/>
        </p:nvSpPr>
        <p:spPr>
          <a:xfrm>
            <a:off x="1772833" y="1139803"/>
            <a:ext cx="6027612" cy="954107"/>
          </a:xfrm>
          <a:prstGeom prst="rect">
            <a:avLst/>
          </a:prstGeom>
        </p:spPr>
        <p:txBody>
          <a:bodyPr wrap="none">
            <a:spAutoFit/>
          </a:bodyPr>
          <a:lstStyle/>
          <a:p>
            <a:r>
              <a:rPr lang="en-US" dirty="0" smtClean="0">
                <a:latin typeface="Times New Roman" panose="02020603050405020304" pitchFamily="18" charset="0"/>
                <a:ea typeface="Calibri" panose="020F0502020204030204" pitchFamily="34" charset="0"/>
                <a:cs typeface="Times New Roman" panose="02020603050405020304" pitchFamily="18" charset="0"/>
              </a:rPr>
              <a:t>	Notification to software freelance </a:t>
            </a:r>
          </a:p>
          <a:p>
            <a:r>
              <a:rPr lang="en-US" dirty="0" smtClean="0">
                <a:latin typeface="Times New Roman" panose="02020603050405020304" pitchFamily="18" charset="0"/>
                <a:ea typeface="Calibri" panose="020F0502020204030204" pitchFamily="34" charset="0"/>
                <a:cs typeface="Times New Roman" panose="02020603050405020304" pitchFamily="18" charset="0"/>
              </a:rPr>
              <a:t>when project is posted.</a:t>
            </a:r>
            <a:endParaRPr lang="th-TH" dirty="0">
              <a:latin typeface="Times New Roman" panose="02020603050405020304" pitchFamily="18" charset="0"/>
            </a:endParaRPr>
          </a:p>
        </p:txBody>
      </p:sp>
      <p:sp>
        <p:nvSpPr>
          <p:cNvPr id="9" name="Rectangle 8"/>
          <p:cNvSpPr/>
          <p:nvPr/>
        </p:nvSpPr>
        <p:spPr>
          <a:xfrm>
            <a:off x="4083146" y="2398307"/>
            <a:ext cx="6490764" cy="523220"/>
          </a:xfrm>
          <a:prstGeom prst="rect">
            <a:avLst/>
          </a:prstGeom>
        </p:spPr>
        <p:txBody>
          <a:bodyPr wrap="square">
            <a:spAutoFit/>
          </a:bodyPr>
          <a:lstStyle/>
          <a:p>
            <a:r>
              <a:rPr lang="en-US" dirty="0" smtClean="0">
                <a:latin typeface="Times New Roman" panose="02020603050405020304" pitchFamily="18" charset="0"/>
              </a:rPr>
              <a:t>There are category to navigate user.</a:t>
            </a:r>
            <a:endParaRPr lang="th-TH" dirty="0">
              <a:latin typeface="Times New Roman" panose="02020603050405020304" pitchFamily="18" charset="0"/>
            </a:endParaRPr>
          </a:p>
        </p:txBody>
      </p:sp>
      <p:sp>
        <p:nvSpPr>
          <p:cNvPr id="10" name="Rectangle 9"/>
          <p:cNvSpPr/>
          <p:nvPr/>
        </p:nvSpPr>
        <p:spPr>
          <a:xfrm>
            <a:off x="6740958" y="4333293"/>
            <a:ext cx="5192447" cy="523220"/>
          </a:xfrm>
          <a:prstGeom prst="rect">
            <a:avLst/>
          </a:prstGeom>
        </p:spPr>
        <p:txBody>
          <a:bodyPr wrap="none">
            <a:spAutoFit/>
          </a:bodyPr>
          <a:lstStyle/>
          <a:p>
            <a:r>
              <a:rPr lang="en-US" dirty="0" smtClean="0">
                <a:latin typeface="Times New Roman" panose="02020603050405020304" pitchFamily="18" charset="0"/>
              </a:rPr>
              <a:t>Send message via web application.</a:t>
            </a:r>
            <a:endParaRPr lang="th-TH" dirty="0">
              <a:latin typeface="Times New Roman" panose="02020603050405020304" pitchFamily="18" charset="0"/>
            </a:endParaRPr>
          </a:p>
        </p:txBody>
      </p:sp>
      <p:sp>
        <p:nvSpPr>
          <p:cNvPr id="13" name="Rectangle 12"/>
          <p:cNvSpPr/>
          <p:nvPr/>
        </p:nvSpPr>
        <p:spPr>
          <a:xfrm>
            <a:off x="5793790" y="3496605"/>
            <a:ext cx="6490764" cy="523220"/>
          </a:xfrm>
          <a:prstGeom prst="rect">
            <a:avLst/>
          </a:prstGeom>
        </p:spPr>
        <p:txBody>
          <a:bodyPr wrap="square">
            <a:spAutoFit/>
          </a:bodyPr>
          <a:lstStyle/>
          <a:p>
            <a:r>
              <a:rPr lang="en-US" dirty="0" smtClean="0">
                <a:latin typeface="Times New Roman" panose="02020603050405020304" pitchFamily="18" charset="0"/>
              </a:rPr>
              <a:t>Tracking work.</a:t>
            </a:r>
            <a:endParaRPr lang="th-TH" dirty="0">
              <a:latin typeface="Times New Roman" panose="02020603050405020304" pitchFamily="18" charset="0"/>
            </a:endParaRPr>
          </a:p>
        </p:txBody>
      </p:sp>
      <p:pic>
        <p:nvPicPr>
          <p:cNvPr id="1026" name="Picture 2" descr="http://www.digitalcanvascs.com/uploaded_images/emailMessage-76631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03096" y="4856513"/>
            <a:ext cx="1577662" cy="15776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bayonnenj.org/assets/uploads/2013/03/12197296912079880255Ambox_warning_yellow.svg_.hi_.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448" y="917597"/>
            <a:ext cx="1365160" cy="11763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atic.freepik.com/free-photo/navigate-milestone_18-41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28313" y="1880802"/>
            <a:ext cx="1826754" cy="14590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matemedia.com/wp-content/uploads/2013/10/tracking-transparen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1038" y="3242099"/>
            <a:ext cx="1314674" cy="1307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24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94" y="180305"/>
            <a:ext cx="7417158" cy="956592"/>
          </a:xfrm>
        </p:spPr>
        <p:txBody>
          <a:bodyPr>
            <a:normAutofit/>
          </a:bodyPr>
          <a:lstStyle/>
          <a:p>
            <a:r>
              <a:rPr lang="en-US" dirty="0" smtClean="0">
                <a:cs typeface="Times New Roman" panose="02020603050405020304" pitchFamily="18" charset="0"/>
              </a:rPr>
              <a:t>Tool &amp; Technologies Review</a:t>
            </a:r>
            <a:endParaRPr lang="th-TH" dirty="0"/>
          </a:p>
        </p:txBody>
      </p:sp>
      <p:pic>
        <p:nvPicPr>
          <p:cNvPr id="6" name="Picture 5"/>
          <p:cNvPicPr>
            <a:picLocks noChangeAspect="1"/>
          </p:cNvPicPr>
          <p:nvPr/>
        </p:nvPicPr>
        <p:blipFill>
          <a:blip r:embed="rId2"/>
          <a:stretch>
            <a:fillRect/>
          </a:stretch>
        </p:blipFill>
        <p:spPr>
          <a:xfrm>
            <a:off x="4594002" y="1256609"/>
            <a:ext cx="2362200" cy="2657547"/>
          </a:xfrm>
          <a:prstGeom prst="rect">
            <a:avLst/>
          </a:prstGeom>
        </p:spPr>
      </p:pic>
      <p:pic>
        <p:nvPicPr>
          <p:cNvPr id="7" name="Picture 6"/>
          <p:cNvPicPr>
            <a:picLocks noChangeAspect="1"/>
          </p:cNvPicPr>
          <p:nvPr/>
        </p:nvPicPr>
        <p:blipFill>
          <a:blip r:embed="rId3"/>
          <a:stretch>
            <a:fillRect/>
          </a:stretch>
        </p:blipFill>
        <p:spPr>
          <a:xfrm>
            <a:off x="8126809" y="1156281"/>
            <a:ext cx="2794571" cy="2757875"/>
          </a:xfrm>
          <a:prstGeom prst="rect">
            <a:avLst/>
          </a:prstGeom>
        </p:spPr>
      </p:pic>
      <p:pic>
        <p:nvPicPr>
          <p:cNvPr id="8" name="Picture 7"/>
          <p:cNvPicPr>
            <a:picLocks noChangeAspect="1"/>
          </p:cNvPicPr>
          <p:nvPr/>
        </p:nvPicPr>
        <p:blipFill>
          <a:blip r:embed="rId4"/>
          <a:stretch>
            <a:fillRect/>
          </a:stretch>
        </p:blipFill>
        <p:spPr>
          <a:xfrm>
            <a:off x="2651848" y="3867579"/>
            <a:ext cx="2537950" cy="2365796"/>
          </a:xfrm>
          <a:prstGeom prst="rect">
            <a:avLst/>
          </a:prstGeom>
        </p:spPr>
      </p:pic>
      <p:pic>
        <p:nvPicPr>
          <p:cNvPr id="9" name="Picture 8"/>
          <p:cNvPicPr>
            <a:picLocks noChangeAspect="1"/>
          </p:cNvPicPr>
          <p:nvPr/>
        </p:nvPicPr>
        <p:blipFill>
          <a:blip r:embed="rId5"/>
          <a:stretch>
            <a:fillRect/>
          </a:stretch>
        </p:blipFill>
        <p:spPr>
          <a:xfrm>
            <a:off x="6360405" y="3843024"/>
            <a:ext cx="2764263" cy="2390351"/>
          </a:xfrm>
          <a:prstGeom prst="rect">
            <a:avLst/>
          </a:prstGeom>
        </p:spPr>
      </p:pic>
      <p:pic>
        <p:nvPicPr>
          <p:cNvPr id="10" name="Picture 9"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5624" y="1182154"/>
            <a:ext cx="2022050" cy="2706127"/>
          </a:xfrm>
          <a:prstGeom prst="rect">
            <a:avLst/>
          </a:prstGeom>
        </p:spPr>
      </p:pic>
    </p:spTree>
    <p:extLst>
      <p:ext uri="{BB962C8B-B14F-4D97-AF65-F5344CB8AC3E}">
        <p14:creationId xmlns:p14="http://schemas.microsoft.com/office/powerpoint/2010/main" val="96611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577" y="282926"/>
            <a:ext cx="2722223" cy="1196250"/>
          </a:xfrm>
        </p:spPr>
        <p:txBody>
          <a:bodyPr/>
          <a:lstStyle/>
          <a:p>
            <a:r>
              <a:rPr lang="en-US" dirty="0" smtClean="0"/>
              <a:t>Overview</a:t>
            </a:r>
            <a:endParaRPr lang="th-TH" dirty="0"/>
          </a:p>
        </p:txBody>
      </p:sp>
      <p:sp>
        <p:nvSpPr>
          <p:cNvPr id="3" name="Content Placeholder 2"/>
          <p:cNvSpPr>
            <a:spLocks noGrp="1"/>
          </p:cNvSpPr>
          <p:nvPr>
            <p:ph idx="1"/>
          </p:nvPr>
        </p:nvSpPr>
        <p:spPr>
          <a:xfrm>
            <a:off x="249576" y="1311751"/>
            <a:ext cx="6923955" cy="5192080"/>
          </a:xfrm>
        </p:spPr>
        <p:txBody>
          <a:bodyPr>
            <a:normAutofit/>
          </a:bodyPr>
          <a:lstStyle/>
          <a:p>
            <a:r>
              <a:rPr lang="en-US" sz="2800" dirty="0" smtClean="0"/>
              <a:t>Introduction</a:t>
            </a:r>
          </a:p>
          <a:p>
            <a:r>
              <a:rPr lang="en-US" sz="2800" dirty="0" smtClean="0"/>
              <a:t>Problem</a:t>
            </a:r>
          </a:p>
          <a:p>
            <a:r>
              <a:rPr lang="en-US" sz="2800" dirty="0" smtClean="0"/>
              <a:t>Application Review</a:t>
            </a:r>
          </a:p>
          <a:p>
            <a:r>
              <a:rPr lang="en-US" sz="2800" dirty="0" smtClean="0"/>
              <a:t>Solution</a:t>
            </a:r>
          </a:p>
          <a:p>
            <a:r>
              <a:rPr lang="en-US" sz="2800" dirty="0">
                <a:cs typeface="Times New Roman" panose="02020603050405020304" pitchFamily="18" charset="0"/>
              </a:rPr>
              <a:t>Tool &amp; Technologies </a:t>
            </a:r>
            <a:r>
              <a:rPr lang="en-US" sz="2800" dirty="0" smtClean="0">
                <a:cs typeface="Times New Roman" panose="02020603050405020304" pitchFamily="18" charset="0"/>
              </a:rPr>
              <a:t>Review</a:t>
            </a:r>
          </a:p>
          <a:p>
            <a:r>
              <a:rPr lang="en-US" sz="2800" dirty="0">
                <a:cs typeface="Times New Roman" panose="02020603050405020304" pitchFamily="18" charset="0"/>
              </a:rPr>
              <a:t>System </a:t>
            </a:r>
            <a:r>
              <a:rPr lang="en-US" sz="2800" dirty="0" smtClean="0">
                <a:cs typeface="Times New Roman" panose="02020603050405020304" pitchFamily="18" charset="0"/>
              </a:rPr>
              <a:t>Architecture</a:t>
            </a:r>
          </a:p>
          <a:p>
            <a:r>
              <a:rPr lang="en-US" sz="2800" dirty="0" smtClean="0">
                <a:cs typeface="Times New Roman" panose="02020603050405020304" pitchFamily="18" charset="0"/>
              </a:rPr>
              <a:t>Limitation</a:t>
            </a:r>
          </a:p>
          <a:p>
            <a:r>
              <a:rPr lang="en-US" sz="2800" dirty="0" smtClean="0">
                <a:cs typeface="Times New Roman" panose="02020603050405020304" pitchFamily="18" charset="0"/>
              </a:rPr>
              <a:t>Deliverables</a:t>
            </a:r>
          </a:p>
          <a:p>
            <a:r>
              <a:rPr lang="en-US" sz="2800" dirty="0" smtClean="0">
                <a:cs typeface="Times New Roman" panose="02020603050405020304" pitchFamily="18" charset="0"/>
              </a:rPr>
              <a:t>Project </a:t>
            </a:r>
            <a:r>
              <a:rPr lang="en-US" sz="2800" dirty="0">
                <a:cs typeface="Times New Roman" panose="02020603050405020304" pitchFamily="18" charset="0"/>
              </a:rPr>
              <a:t>Milestone</a:t>
            </a:r>
            <a:endParaRPr lang="th-TH" sz="2800" dirty="0"/>
          </a:p>
        </p:txBody>
      </p:sp>
    </p:spTree>
    <p:extLst>
      <p:ext uri="{BB962C8B-B14F-4D97-AF65-F5344CB8AC3E}">
        <p14:creationId xmlns:p14="http://schemas.microsoft.com/office/powerpoint/2010/main" val="217128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851" y="1164636"/>
            <a:ext cx="3667478" cy="2095701"/>
          </a:xfrm>
          <a:prstGeom prst="rect">
            <a:avLst/>
          </a:prstGeom>
        </p:spPr>
      </p:pic>
      <p:pic>
        <p:nvPicPr>
          <p:cNvPr id="8" name="Picture 7"/>
          <p:cNvPicPr>
            <a:picLocks noChangeAspect="1"/>
          </p:cNvPicPr>
          <p:nvPr/>
        </p:nvPicPr>
        <p:blipFill>
          <a:blip r:embed="rId3"/>
          <a:stretch>
            <a:fillRect/>
          </a:stretch>
        </p:blipFill>
        <p:spPr>
          <a:xfrm>
            <a:off x="2348353" y="3845507"/>
            <a:ext cx="4036242" cy="2803022"/>
          </a:xfrm>
          <a:prstGeom prst="rect">
            <a:avLst/>
          </a:prstGeom>
        </p:spPr>
      </p:pic>
      <p:pic>
        <p:nvPicPr>
          <p:cNvPr id="9" name="Picture 8"/>
          <p:cNvPicPr>
            <a:picLocks noChangeAspect="1"/>
          </p:cNvPicPr>
          <p:nvPr/>
        </p:nvPicPr>
        <p:blipFill>
          <a:blip r:embed="rId4"/>
          <a:stretch>
            <a:fillRect/>
          </a:stretch>
        </p:blipFill>
        <p:spPr>
          <a:xfrm>
            <a:off x="6174373" y="1136897"/>
            <a:ext cx="2504836" cy="2479080"/>
          </a:xfrm>
          <a:prstGeom prst="rect">
            <a:avLst/>
          </a:prstGeom>
        </p:spPr>
      </p:pic>
      <p:pic>
        <p:nvPicPr>
          <p:cNvPr id="10" name="Picture 9"/>
          <p:cNvPicPr>
            <a:picLocks noChangeAspect="1"/>
          </p:cNvPicPr>
          <p:nvPr/>
        </p:nvPicPr>
        <p:blipFill>
          <a:blip r:embed="rId5"/>
          <a:stretch>
            <a:fillRect/>
          </a:stretch>
        </p:blipFill>
        <p:spPr>
          <a:xfrm>
            <a:off x="8520502" y="3137170"/>
            <a:ext cx="2955596" cy="3511359"/>
          </a:xfrm>
          <a:prstGeom prst="rect">
            <a:avLst/>
          </a:prstGeom>
        </p:spPr>
      </p:pic>
      <p:sp>
        <p:nvSpPr>
          <p:cNvPr id="11" name="Title 1"/>
          <p:cNvSpPr>
            <a:spLocks noGrp="1"/>
          </p:cNvSpPr>
          <p:nvPr>
            <p:ph type="title"/>
          </p:nvPr>
        </p:nvSpPr>
        <p:spPr>
          <a:xfrm>
            <a:off x="232894" y="180305"/>
            <a:ext cx="7417158" cy="956592"/>
          </a:xfrm>
        </p:spPr>
        <p:txBody>
          <a:bodyPr>
            <a:normAutofit/>
          </a:bodyPr>
          <a:lstStyle/>
          <a:p>
            <a:r>
              <a:rPr lang="en-US" dirty="0" smtClean="0">
                <a:cs typeface="Times New Roman" panose="02020603050405020304" pitchFamily="18" charset="0"/>
              </a:rPr>
              <a:t>Tool &amp; Technologies Review</a:t>
            </a:r>
            <a:endParaRPr lang="th-TH" dirty="0"/>
          </a:p>
        </p:txBody>
      </p:sp>
    </p:spTree>
    <p:extLst>
      <p:ext uri="{BB962C8B-B14F-4D97-AF65-F5344CB8AC3E}">
        <p14:creationId xmlns:p14="http://schemas.microsoft.com/office/powerpoint/2010/main" val="175846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 y="246454"/>
            <a:ext cx="3143337" cy="985353"/>
          </a:xfrm>
        </p:spPr>
        <p:txBody>
          <a:bodyPr/>
          <a:lstStyle/>
          <a:p>
            <a:r>
              <a:rPr lang="en-US" dirty="0" smtClean="0"/>
              <a:t>About MVC</a:t>
            </a:r>
            <a:endParaRPr lang="th-TH" dirty="0"/>
          </a:p>
        </p:txBody>
      </p:sp>
      <p:pic>
        <p:nvPicPr>
          <p:cNvPr id="3" name="Picture 2"/>
          <p:cNvPicPr>
            <a:picLocks noChangeAspect="1"/>
          </p:cNvPicPr>
          <p:nvPr/>
        </p:nvPicPr>
        <p:blipFill>
          <a:blip r:embed="rId2"/>
          <a:stretch>
            <a:fillRect/>
          </a:stretch>
        </p:blipFill>
        <p:spPr>
          <a:xfrm>
            <a:off x="663331" y="1412111"/>
            <a:ext cx="3740370" cy="5215700"/>
          </a:xfrm>
          <a:prstGeom prst="rect">
            <a:avLst/>
          </a:prstGeom>
        </p:spPr>
      </p:pic>
      <p:sp>
        <p:nvSpPr>
          <p:cNvPr id="4" name="Rectangle 3"/>
          <p:cNvSpPr/>
          <p:nvPr/>
        </p:nvSpPr>
        <p:spPr>
          <a:xfrm>
            <a:off x="4605470" y="1412111"/>
            <a:ext cx="7586530" cy="1384995"/>
          </a:xfrm>
          <a:prstGeom prst="rect">
            <a:avLst/>
          </a:prstGeom>
        </p:spPr>
        <p:txBody>
          <a:bodyPr wrap="square">
            <a:spAutoFit/>
          </a:bodyPr>
          <a:lstStyle/>
          <a:p>
            <a:r>
              <a:rPr lang="en-US" dirty="0">
                <a:solidFill>
                  <a:srgbClr val="212121"/>
                </a:solidFill>
                <a:latin typeface="Times New Roman" panose="02020603050405020304" pitchFamily="18" charset="0"/>
              </a:rPr>
              <a:t>architectural pattern separates an application into three main components: the model, the view, and the controller </a:t>
            </a:r>
            <a:endParaRPr lang="th-TH" dirty="0"/>
          </a:p>
        </p:txBody>
      </p:sp>
      <p:sp>
        <p:nvSpPr>
          <p:cNvPr id="5" name="Rectangle 4"/>
          <p:cNvSpPr/>
          <p:nvPr/>
        </p:nvSpPr>
        <p:spPr>
          <a:xfrm>
            <a:off x="4906851" y="3576195"/>
            <a:ext cx="7083380" cy="1815882"/>
          </a:xfrm>
          <a:prstGeom prst="rect">
            <a:avLst/>
          </a:prstGeom>
        </p:spPr>
        <p:txBody>
          <a:bodyPr wrap="square">
            <a:spAutoFit/>
          </a:bodyPr>
          <a:lstStyle/>
          <a:p>
            <a:r>
              <a:rPr lang="en-US" b="1" dirty="0">
                <a:solidFill>
                  <a:srgbClr val="212121"/>
                </a:solidFill>
                <a:latin typeface="Times New Roman" panose="02020603050405020304" pitchFamily="18" charset="0"/>
              </a:rPr>
              <a:t>Models</a:t>
            </a:r>
            <a:r>
              <a:rPr lang="en-US" dirty="0">
                <a:solidFill>
                  <a:srgbClr val="212121"/>
                </a:solidFill>
                <a:latin typeface="Times New Roman" panose="02020603050405020304" pitchFamily="18" charset="0"/>
              </a:rPr>
              <a:t>. Model objects are the parts of the application that implement the logic for the application s data domain. Often, model objects retrieve and store model state in a database. </a:t>
            </a:r>
            <a:endParaRPr lang="th-TH" dirty="0"/>
          </a:p>
        </p:txBody>
      </p:sp>
    </p:spTree>
    <p:extLst>
      <p:ext uri="{BB962C8B-B14F-4D97-AF65-F5344CB8AC3E}">
        <p14:creationId xmlns:p14="http://schemas.microsoft.com/office/powerpoint/2010/main" val="92362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5448" y="246454"/>
            <a:ext cx="3143337" cy="985353"/>
          </a:xfrm>
        </p:spPr>
        <p:txBody>
          <a:bodyPr/>
          <a:lstStyle/>
          <a:p>
            <a:r>
              <a:rPr lang="en-US" dirty="0" smtClean="0"/>
              <a:t>About MVC</a:t>
            </a:r>
            <a:endParaRPr lang="th-TH" dirty="0"/>
          </a:p>
        </p:txBody>
      </p:sp>
      <p:sp>
        <p:nvSpPr>
          <p:cNvPr id="5" name="Rectangle 4"/>
          <p:cNvSpPr/>
          <p:nvPr/>
        </p:nvSpPr>
        <p:spPr>
          <a:xfrm>
            <a:off x="2906331" y="2046820"/>
            <a:ext cx="8813442" cy="1384995"/>
          </a:xfrm>
          <a:prstGeom prst="rect">
            <a:avLst/>
          </a:prstGeom>
        </p:spPr>
        <p:txBody>
          <a:bodyPr wrap="square">
            <a:spAutoFit/>
          </a:bodyPr>
          <a:lstStyle/>
          <a:p>
            <a:r>
              <a:rPr lang="en-US" b="1" dirty="0" smtClean="0">
                <a:solidFill>
                  <a:srgbClr val="212121"/>
                </a:solidFill>
                <a:latin typeface="Times New Roman" panose="02020603050405020304" pitchFamily="18" charset="0"/>
              </a:rPr>
              <a:t>Views</a:t>
            </a:r>
            <a:r>
              <a:rPr lang="en-US" dirty="0" smtClean="0">
                <a:solidFill>
                  <a:srgbClr val="212121"/>
                </a:solidFill>
                <a:latin typeface="Times New Roman" panose="02020603050405020304" pitchFamily="18" charset="0"/>
              </a:rPr>
              <a:t>. Views are the components that display the application s user interface (UI). Typically, this UI is created from the model data. </a:t>
            </a:r>
            <a:endParaRPr lang="th-TH" dirty="0"/>
          </a:p>
        </p:txBody>
      </p:sp>
      <p:sp>
        <p:nvSpPr>
          <p:cNvPr id="6" name="Rectangle 5"/>
          <p:cNvSpPr/>
          <p:nvPr/>
        </p:nvSpPr>
        <p:spPr>
          <a:xfrm>
            <a:off x="155448" y="4246829"/>
            <a:ext cx="10423302" cy="1384995"/>
          </a:xfrm>
          <a:prstGeom prst="rect">
            <a:avLst/>
          </a:prstGeom>
        </p:spPr>
        <p:txBody>
          <a:bodyPr wrap="square">
            <a:spAutoFit/>
          </a:bodyPr>
          <a:lstStyle/>
          <a:p>
            <a:r>
              <a:rPr lang="en-US" b="1" dirty="0">
                <a:solidFill>
                  <a:srgbClr val="212121"/>
                </a:solidFill>
                <a:latin typeface="Times New Roman" panose="02020603050405020304" pitchFamily="18" charset="0"/>
              </a:rPr>
              <a:t>Controllers</a:t>
            </a:r>
            <a:r>
              <a:rPr lang="en-US" dirty="0">
                <a:solidFill>
                  <a:srgbClr val="212121"/>
                </a:solidFill>
                <a:latin typeface="Times New Roman" panose="02020603050405020304" pitchFamily="18" charset="0"/>
              </a:rPr>
              <a:t>. Controllers are the components that handle user interaction, work with the model, and ultimately select a view to render that displays UI. </a:t>
            </a:r>
            <a:endParaRPr lang="th-TH" dirty="0"/>
          </a:p>
        </p:txBody>
      </p:sp>
    </p:spTree>
    <p:extLst>
      <p:ext uri="{BB962C8B-B14F-4D97-AF65-F5344CB8AC3E}">
        <p14:creationId xmlns:p14="http://schemas.microsoft.com/office/powerpoint/2010/main" val="378627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896" y="287447"/>
            <a:ext cx="5248141" cy="897005"/>
          </a:xfrm>
        </p:spPr>
        <p:txBody>
          <a:bodyPr>
            <a:normAutofit/>
          </a:bodyPr>
          <a:lstStyle/>
          <a:p>
            <a:r>
              <a:rPr lang="en-US" dirty="0" smtClean="0">
                <a:cs typeface="Times New Roman" panose="02020603050405020304" pitchFamily="18" charset="0"/>
              </a:rPr>
              <a:t>Quality Assurance</a:t>
            </a:r>
            <a:endParaRPr lang="th-TH" dirty="0"/>
          </a:p>
        </p:txBody>
      </p:sp>
      <p:sp>
        <p:nvSpPr>
          <p:cNvPr id="4" name="Content Placeholder 2"/>
          <p:cNvSpPr>
            <a:spLocks noGrp="1"/>
          </p:cNvSpPr>
          <p:nvPr>
            <p:ph idx="1"/>
          </p:nvPr>
        </p:nvSpPr>
        <p:spPr>
          <a:xfrm>
            <a:off x="276896" y="1544656"/>
            <a:ext cx="5827690" cy="566670"/>
          </a:xfrm>
        </p:spPr>
        <p:txBody>
          <a:bodyPr>
            <a:normAutofit/>
          </a:bodyPr>
          <a:lstStyle/>
          <a:p>
            <a:r>
              <a:rPr lang="en-US" dirty="0" smtClean="0">
                <a:latin typeface="Times New Roman" panose="02020603050405020304" pitchFamily="18" charset="0"/>
                <a:cs typeface="Times New Roman" panose="02020603050405020304" pitchFamily="18" charset="0"/>
              </a:rPr>
              <a:t>ISO 29110 for Very Small Entity (VSE)</a:t>
            </a:r>
          </a:p>
          <a:p>
            <a:endParaRPr lang="en-US" dirty="0">
              <a:latin typeface="Times New Roman" panose="02020603050405020304" pitchFamily="18" charset="0"/>
              <a:cs typeface="Times New Roman" panose="02020603050405020304" pitchFamily="18" charset="0"/>
            </a:endParaRPr>
          </a:p>
        </p:txBody>
      </p:sp>
      <p:pic>
        <p:nvPicPr>
          <p:cNvPr id="5" name="Picture 2" descr="http://www.inventech.co.th/inv_web/images/ISO291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0339" y="2767339"/>
            <a:ext cx="4678586" cy="212663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501400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772" y="352247"/>
            <a:ext cx="4313349" cy="858368"/>
          </a:xfrm>
        </p:spPr>
        <p:txBody>
          <a:bodyPr>
            <a:normAutofit/>
          </a:bodyPr>
          <a:lstStyle/>
          <a:p>
            <a:r>
              <a:rPr lang="en-US" dirty="0" smtClean="0">
                <a:cs typeface="Times New Roman" panose="02020603050405020304" pitchFamily="18" charset="0"/>
              </a:rPr>
              <a:t>Develop Model</a:t>
            </a:r>
            <a:endParaRPr lang="th-TH" dirty="0"/>
          </a:p>
        </p:txBody>
      </p:sp>
      <p:sp>
        <p:nvSpPr>
          <p:cNvPr id="6" name="Content Placeholder 2"/>
          <p:cNvSpPr>
            <a:spLocks noGrp="1"/>
          </p:cNvSpPr>
          <p:nvPr>
            <p:ph idx="1"/>
          </p:nvPr>
        </p:nvSpPr>
        <p:spPr>
          <a:xfrm>
            <a:off x="276896" y="1544656"/>
            <a:ext cx="2015543" cy="566670"/>
          </a:xfrm>
        </p:spPr>
        <p:txBody>
          <a:bodyPr>
            <a:normAutofit/>
          </a:bodyPr>
          <a:lstStyle/>
          <a:p>
            <a:r>
              <a:rPr lang="en-US" dirty="0" smtClean="0">
                <a:latin typeface="Times New Roman" panose="02020603050405020304" pitchFamily="18" charset="0"/>
                <a:cs typeface="Times New Roman" panose="02020603050405020304" pitchFamily="18" charset="0"/>
              </a:rPr>
              <a:t>Iterative Model</a:t>
            </a:r>
          </a:p>
          <a:p>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817977" y="2098447"/>
            <a:ext cx="6453014" cy="4306360"/>
          </a:xfrm>
          <a:prstGeom prst="rect">
            <a:avLst/>
          </a:prstGeom>
        </p:spPr>
      </p:pic>
    </p:spTree>
    <p:extLst>
      <p:ext uri="{BB962C8B-B14F-4D97-AF65-F5344CB8AC3E}">
        <p14:creationId xmlns:p14="http://schemas.microsoft.com/office/powerpoint/2010/main" val="266671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61" y="120427"/>
            <a:ext cx="8370195" cy="974277"/>
          </a:xfrm>
        </p:spPr>
        <p:txBody>
          <a:bodyPr>
            <a:normAutofit/>
          </a:bodyPr>
          <a:lstStyle/>
          <a:p>
            <a:r>
              <a:rPr lang="en-US" dirty="0" smtClean="0">
                <a:cs typeface="Times New Roman" panose="02020603050405020304" pitchFamily="18" charset="0"/>
              </a:rPr>
              <a:t>System Architecture</a:t>
            </a:r>
            <a:endParaRPr lang="th-TH"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2067" y="1000333"/>
            <a:ext cx="6876783" cy="5703121"/>
          </a:xfrm>
          <a:prstGeom prst="rect">
            <a:avLst/>
          </a:prstGeom>
        </p:spPr>
      </p:pic>
      <p:sp>
        <p:nvSpPr>
          <p:cNvPr id="3" name="Rectangle 2"/>
          <p:cNvSpPr/>
          <p:nvPr/>
        </p:nvSpPr>
        <p:spPr>
          <a:xfrm>
            <a:off x="6954591" y="1974610"/>
            <a:ext cx="2421229"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7" name="Rectangle 6"/>
          <p:cNvSpPr/>
          <p:nvPr/>
        </p:nvSpPr>
        <p:spPr>
          <a:xfrm>
            <a:off x="8718997" y="4082603"/>
            <a:ext cx="399245" cy="180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 name="TextBox 3"/>
          <p:cNvSpPr txBox="1"/>
          <p:nvPr/>
        </p:nvSpPr>
        <p:spPr>
          <a:xfrm>
            <a:off x="8718997" y="4122352"/>
            <a:ext cx="759853" cy="269346"/>
          </a:xfrm>
          <a:prstGeom prst="rect">
            <a:avLst/>
          </a:prstGeom>
          <a:noFill/>
        </p:spPr>
        <p:txBody>
          <a:bodyPr wrap="square" rtlCol="0">
            <a:spAutoFit/>
          </a:bodyPr>
          <a:lstStyle/>
          <a:p>
            <a:r>
              <a:rPr lang="en-US" sz="1100" dirty="0" smtClean="0"/>
              <a:t>request</a:t>
            </a:r>
            <a:endParaRPr lang="th-TH" sz="1100" dirty="0"/>
          </a:p>
        </p:txBody>
      </p:sp>
      <p:sp>
        <p:nvSpPr>
          <p:cNvPr id="8" name="Rectangle 7"/>
          <p:cNvSpPr/>
          <p:nvPr/>
        </p:nvSpPr>
        <p:spPr>
          <a:xfrm>
            <a:off x="7083649" y="4095482"/>
            <a:ext cx="399245" cy="180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 name="TextBox 5"/>
          <p:cNvSpPr txBox="1"/>
          <p:nvPr/>
        </p:nvSpPr>
        <p:spPr>
          <a:xfrm>
            <a:off x="6829156" y="4130088"/>
            <a:ext cx="839274" cy="261610"/>
          </a:xfrm>
          <a:prstGeom prst="rect">
            <a:avLst/>
          </a:prstGeom>
          <a:noFill/>
        </p:spPr>
        <p:txBody>
          <a:bodyPr wrap="square" rtlCol="0">
            <a:spAutoFit/>
          </a:bodyPr>
          <a:lstStyle/>
          <a:p>
            <a:r>
              <a:rPr lang="en-US" sz="1100" dirty="0" smtClean="0"/>
              <a:t>response</a:t>
            </a:r>
            <a:endParaRPr lang="th-TH" sz="1100" dirty="0"/>
          </a:p>
        </p:txBody>
      </p:sp>
      <p:sp>
        <p:nvSpPr>
          <p:cNvPr id="10" name="Rounded Rectangle 9"/>
          <p:cNvSpPr/>
          <p:nvPr/>
        </p:nvSpPr>
        <p:spPr>
          <a:xfrm>
            <a:off x="6906430" y="1094704"/>
            <a:ext cx="2546664" cy="275718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234753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183" y="184820"/>
            <a:ext cx="4031087" cy="1051551"/>
          </a:xfrm>
        </p:spPr>
        <p:txBody>
          <a:bodyPr>
            <a:normAutofit/>
          </a:bodyPr>
          <a:lstStyle/>
          <a:p>
            <a:r>
              <a:rPr lang="en-US" dirty="0" smtClean="0">
                <a:cs typeface="Times New Roman" panose="02020603050405020304" pitchFamily="18" charset="0"/>
              </a:rPr>
              <a:t>Limitation</a:t>
            </a:r>
            <a:endParaRPr lang="th-TH" dirty="0"/>
          </a:p>
        </p:txBody>
      </p:sp>
      <p:sp>
        <p:nvSpPr>
          <p:cNvPr id="4" name="Rectangle 3"/>
          <p:cNvSpPr/>
          <p:nvPr/>
        </p:nvSpPr>
        <p:spPr>
          <a:xfrm>
            <a:off x="321972" y="1236371"/>
            <a:ext cx="10148552" cy="2739211"/>
          </a:xfrm>
          <a:prstGeom prst="rect">
            <a:avLst/>
          </a:prstGeom>
        </p:spPr>
        <p:txBody>
          <a:bodyPr wrap="square">
            <a:spAutoFit/>
          </a:bodyPr>
          <a:lstStyle/>
          <a:p>
            <a:endParaRPr lang="th-TH" sz="3200" b="0" i="0" u="none" strike="noStrike" baseline="0" dirty="0" smtClean="0">
              <a:solidFill>
                <a:srgbClr val="000000"/>
              </a:solidFill>
              <a:latin typeface="Times New Roman" panose="02020603050405020304" pitchFamily="18" charset="0"/>
            </a:endParaRPr>
          </a:p>
          <a:p>
            <a:r>
              <a:rPr lang="en-US" b="0" i="0" u="none" strike="noStrike" baseline="0" dirty="0" smtClean="0">
                <a:solidFill>
                  <a:srgbClr val="000000"/>
                </a:solidFill>
                <a:latin typeface="Times New Roman" panose="02020603050405020304" pitchFamily="18" charset="0"/>
              </a:rPr>
              <a:t> - Internet connection is required for using web application. </a:t>
            </a:r>
          </a:p>
          <a:p>
            <a:r>
              <a:rPr lang="en-US" b="0" i="0" u="none" strike="noStrike" baseline="0" dirty="0" smtClean="0">
                <a:solidFill>
                  <a:srgbClr val="000000"/>
                </a:solidFill>
                <a:latin typeface="Times New Roman" panose="02020603050405020304" pitchFamily="18" charset="0"/>
              </a:rPr>
              <a:t> - Web browser is required for using web application. </a:t>
            </a:r>
          </a:p>
          <a:p>
            <a:r>
              <a:rPr lang="en-US" b="0" i="0" u="none" strike="noStrike" baseline="0" dirty="0" smtClean="0">
                <a:solidFill>
                  <a:srgbClr val="000000"/>
                </a:solidFill>
                <a:latin typeface="Times New Roman" panose="02020603050405020304" pitchFamily="18" charset="0"/>
              </a:rPr>
              <a:t> - User must be member before using web application. </a:t>
            </a:r>
          </a:p>
          <a:p>
            <a:r>
              <a:rPr lang="en-US" b="0" i="0" u="none" strike="noStrike" baseline="0" dirty="0" smtClean="0">
                <a:solidFill>
                  <a:srgbClr val="000000"/>
                </a:solidFill>
                <a:latin typeface="Times New Roman" panose="02020603050405020304" pitchFamily="18" charset="0"/>
              </a:rPr>
              <a:t> - User will be using username in form email address to using in web application </a:t>
            </a:r>
          </a:p>
        </p:txBody>
      </p:sp>
    </p:spTree>
    <p:extLst>
      <p:ext uri="{BB962C8B-B14F-4D97-AF65-F5344CB8AC3E}">
        <p14:creationId xmlns:p14="http://schemas.microsoft.com/office/powerpoint/2010/main" val="345998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773" y="223458"/>
            <a:ext cx="3270159" cy="909883"/>
          </a:xfrm>
        </p:spPr>
        <p:txBody>
          <a:bodyPr>
            <a:normAutofit/>
          </a:bodyPr>
          <a:lstStyle/>
          <a:p>
            <a:r>
              <a:rPr lang="en-US" dirty="0" smtClean="0">
                <a:cs typeface="Times New Roman" panose="02020603050405020304" pitchFamily="18" charset="0"/>
              </a:rPr>
              <a:t>Deliverable</a:t>
            </a:r>
            <a:endParaRPr lang="th-TH"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72" y="1133341"/>
            <a:ext cx="11786611" cy="5357611"/>
          </a:xfrm>
          <a:prstGeom prst="rect">
            <a:avLst/>
          </a:prstGeom>
        </p:spPr>
      </p:pic>
    </p:spTree>
    <p:extLst>
      <p:ext uri="{BB962C8B-B14F-4D97-AF65-F5344CB8AC3E}">
        <p14:creationId xmlns:p14="http://schemas.microsoft.com/office/powerpoint/2010/main" val="1029763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72" y="2395471"/>
            <a:ext cx="11786611" cy="2782800"/>
          </a:xfrm>
          <a:prstGeom prst="rect">
            <a:avLst/>
          </a:prstGeom>
        </p:spPr>
      </p:pic>
      <p:pic>
        <p:nvPicPr>
          <p:cNvPr id="9" name="Picture 8" descr="Screen Clipping"/>
          <p:cNvPicPr>
            <a:picLocks noChangeAspect="1"/>
          </p:cNvPicPr>
          <p:nvPr/>
        </p:nvPicPr>
        <p:blipFill rotWithShape="1">
          <a:blip r:embed="rId3">
            <a:extLst>
              <a:ext uri="{28A0092B-C50C-407E-A947-70E740481C1C}">
                <a14:useLocalDpi xmlns:a14="http://schemas.microsoft.com/office/drawing/2010/main" val="0"/>
              </a:ext>
            </a:extLst>
          </a:blip>
          <a:srcRect b="81250"/>
          <a:stretch/>
        </p:blipFill>
        <p:spPr>
          <a:xfrm>
            <a:off x="245772" y="1390919"/>
            <a:ext cx="11786611" cy="1004552"/>
          </a:xfrm>
          <a:prstGeom prst="rect">
            <a:avLst/>
          </a:prstGeom>
        </p:spPr>
      </p:pic>
      <p:sp>
        <p:nvSpPr>
          <p:cNvPr id="7" name="Title 1"/>
          <p:cNvSpPr txBox="1">
            <a:spLocks/>
          </p:cNvSpPr>
          <p:nvPr/>
        </p:nvSpPr>
        <p:spPr>
          <a:xfrm>
            <a:off x="245773" y="223458"/>
            <a:ext cx="3270159" cy="909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mtClean="0">
                <a:cs typeface="Times New Roman" panose="02020603050405020304" pitchFamily="18" charset="0"/>
              </a:rPr>
              <a:t>Deliverable</a:t>
            </a:r>
            <a:endParaRPr lang="th-TH" dirty="0"/>
          </a:p>
        </p:txBody>
      </p:sp>
    </p:spTree>
    <p:extLst>
      <p:ext uri="{BB962C8B-B14F-4D97-AF65-F5344CB8AC3E}">
        <p14:creationId xmlns:p14="http://schemas.microsoft.com/office/powerpoint/2010/main" val="232651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5432145"/>
              </p:ext>
            </p:extLst>
          </p:nvPr>
        </p:nvGraphicFramePr>
        <p:xfrm>
          <a:off x="672984" y="1551459"/>
          <a:ext cx="10563051" cy="4793922"/>
        </p:xfrm>
        <a:graphic>
          <a:graphicData uri="http://schemas.openxmlformats.org/drawingml/2006/table">
            <a:tbl>
              <a:tblPr firstRow="1" firstCol="1" bandRow="1">
                <a:tableStyleId>{5C22544A-7EE6-4342-B048-85BDC9FD1C3A}</a:tableStyleId>
              </a:tblPr>
              <a:tblGrid>
                <a:gridCol w="1300444"/>
                <a:gridCol w="2305284"/>
                <a:gridCol w="4784954"/>
                <a:gridCol w="2172369"/>
              </a:tblGrid>
              <a:tr h="606555">
                <a:tc>
                  <a:txBody>
                    <a:bodyPr/>
                    <a:lstStyle/>
                    <a:p>
                      <a:pPr algn="ctr">
                        <a:lnSpc>
                          <a:spcPct val="107000"/>
                        </a:lnSpc>
                        <a:spcAft>
                          <a:spcPts val="0"/>
                        </a:spcAft>
                      </a:pPr>
                      <a:r>
                        <a:rPr lang="en-US" sz="1600" dirty="0">
                          <a:effectLst/>
                        </a:rPr>
                        <a:t>Milestone</a:t>
                      </a:r>
                      <a:endParaRPr lang="en-US" sz="14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algn="ctr">
                        <a:lnSpc>
                          <a:spcPct val="107000"/>
                        </a:lnSpc>
                        <a:spcAft>
                          <a:spcPts val="0"/>
                        </a:spcAft>
                      </a:pPr>
                      <a:r>
                        <a:rPr lang="en-US" sz="1600">
                          <a:effectLst/>
                        </a:rPr>
                        <a:t>Task</a:t>
                      </a:r>
                      <a:endParaRPr lang="en-US" sz="14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algn="ctr">
                        <a:lnSpc>
                          <a:spcPct val="107000"/>
                        </a:lnSpc>
                        <a:spcAft>
                          <a:spcPts val="0"/>
                        </a:spcAft>
                      </a:pPr>
                      <a:r>
                        <a:rPr lang="en-US" sz="1600">
                          <a:effectLst/>
                        </a:rPr>
                        <a:t>Milestone Criteria</a:t>
                      </a:r>
                      <a:endParaRPr lang="en-US" sz="14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algn="ctr">
                        <a:lnSpc>
                          <a:spcPct val="107000"/>
                        </a:lnSpc>
                        <a:spcAft>
                          <a:spcPts val="0"/>
                        </a:spcAft>
                      </a:pPr>
                      <a:r>
                        <a:rPr lang="en-US" sz="1600">
                          <a:effectLst/>
                        </a:rPr>
                        <a:t>Planned date</a:t>
                      </a:r>
                      <a:endParaRPr lang="en-US" sz="14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r>
              <a:tr h="521605">
                <a:tc>
                  <a:txBody>
                    <a:bodyPr/>
                    <a:lstStyle/>
                    <a:p>
                      <a:pPr algn="ctr">
                        <a:lnSpc>
                          <a:spcPct val="107000"/>
                        </a:lnSpc>
                        <a:spcAft>
                          <a:spcPts val="0"/>
                        </a:spcAft>
                      </a:pPr>
                      <a:r>
                        <a:rPr lang="en-US" sz="1600">
                          <a:effectLst/>
                        </a:rPr>
                        <a:t>1</a:t>
                      </a:r>
                      <a:endParaRPr lang="en-US" sz="14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algn="ctr">
                        <a:lnSpc>
                          <a:spcPct val="107000"/>
                        </a:lnSpc>
                        <a:spcAft>
                          <a:spcPts val="0"/>
                        </a:spcAft>
                      </a:pPr>
                      <a:r>
                        <a:rPr lang="en-US" sz="1600">
                          <a:effectLst/>
                        </a:rPr>
                        <a:t>Proposal</a:t>
                      </a:r>
                      <a:endParaRPr lang="en-US" sz="14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algn="l">
                        <a:lnSpc>
                          <a:spcPct val="107000"/>
                        </a:lnSpc>
                        <a:spcAft>
                          <a:spcPts val="0"/>
                        </a:spcAft>
                      </a:pPr>
                      <a:r>
                        <a:rPr lang="en-US" sz="1600" dirty="0">
                          <a:effectLst/>
                        </a:rPr>
                        <a:t>Topic defined</a:t>
                      </a:r>
                      <a:endParaRPr lang="en-US" sz="14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algn="ctr">
                        <a:lnSpc>
                          <a:spcPct val="107000"/>
                        </a:lnSpc>
                        <a:spcAft>
                          <a:spcPts val="0"/>
                        </a:spcAft>
                      </a:pPr>
                      <a:r>
                        <a:rPr lang="en-US" sz="1600">
                          <a:effectLst/>
                        </a:rPr>
                        <a:t>February </a:t>
                      </a:r>
                      <a:endParaRPr lang="en-US" sz="14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r>
              <a:tr h="1193537">
                <a:tc>
                  <a:txBody>
                    <a:bodyPr/>
                    <a:lstStyle/>
                    <a:p>
                      <a:pPr algn="ctr">
                        <a:lnSpc>
                          <a:spcPct val="107000"/>
                        </a:lnSpc>
                        <a:spcAft>
                          <a:spcPts val="0"/>
                        </a:spcAft>
                      </a:pPr>
                      <a:r>
                        <a:rPr lang="en-US" sz="1600">
                          <a:effectLst/>
                        </a:rPr>
                        <a:t>2</a:t>
                      </a:r>
                      <a:endParaRPr lang="en-US" sz="14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algn="ctr">
                        <a:lnSpc>
                          <a:spcPct val="107000"/>
                        </a:lnSpc>
                        <a:spcAft>
                          <a:spcPts val="0"/>
                        </a:spcAft>
                      </a:pPr>
                      <a:r>
                        <a:rPr lang="en-US" sz="1600">
                          <a:effectLst/>
                        </a:rPr>
                        <a:t>Proposal</a:t>
                      </a:r>
                      <a:endParaRPr lang="en-US" sz="14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algn="l">
                        <a:lnSpc>
                          <a:spcPct val="107000"/>
                        </a:lnSpc>
                        <a:spcAft>
                          <a:spcPts val="0"/>
                        </a:spcAft>
                      </a:pPr>
                      <a:r>
                        <a:rPr lang="en-US" sz="1600" dirty="0">
                          <a:effectLst/>
                        </a:rPr>
                        <a:t>- Proposal reviewed   </a:t>
                      </a:r>
                      <a:endParaRPr lang="en-US" sz="1400" dirty="0">
                        <a:effectLst/>
                      </a:endParaRPr>
                    </a:p>
                    <a:p>
                      <a:pPr algn="l">
                        <a:lnSpc>
                          <a:spcPct val="107000"/>
                        </a:lnSpc>
                        <a:spcAft>
                          <a:spcPts val="0"/>
                        </a:spcAft>
                      </a:pPr>
                      <a:r>
                        <a:rPr lang="en-US" sz="1600" dirty="0">
                          <a:effectLst/>
                        </a:rPr>
                        <a:t>- Proposal submitted     </a:t>
                      </a:r>
                      <a:endParaRPr lang="en-US" sz="1400" dirty="0">
                        <a:effectLst/>
                      </a:endParaRPr>
                    </a:p>
                    <a:p>
                      <a:pPr algn="l">
                        <a:lnSpc>
                          <a:spcPct val="107000"/>
                        </a:lnSpc>
                        <a:spcAft>
                          <a:spcPts val="0"/>
                        </a:spcAft>
                      </a:pPr>
                      <a:r>
                        <a:rPr lang="en-US" sz="1600" dirty="0">
                          <a:effectLst/>
                        </a:rPr>
                        <a:t>- Proposal presentation            </a:t>
                      </a:r>
                      <a:endParaRPr lang="en-US" sz="14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algn="ctr">
                        <a:lnSpc>
                          <a:spcPct val="107000"/>
                        </a:lnSpc>
                        <a:spcAft>
                          <a:spcPts val="0"/>
                        </a:spcAft>
                      </a:pPr>
                      <a:r>
                        <a:rPr lang="en-US" sz="1600" dirty="0" smtClean="0">
                          <a:effectLst/>
                        </a:rPr>
                        <a:t>March</a:t>
                      </a:r>
                      <a:r>
                        <a:rPr lang="en-US" sz="1600" dirty="0">
                          <a:effectLst/>
                        </a:rPr>
                        <a:t> </a:t>
                      </a:r>
                      <a:endParaRPr lang="en-US" sz="14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r>
              <a:tr h="2472225">
                <a:tc>
                  <a:txBody>
                    <a:bodyPr/>
                    <a:lstStyle/>
                    <a:p>
                      <a:pPr algn="ctr">
                        <a:lnSpc>
                          <a:spcPct val="107000"/>
                        </a:lnSpc>
                        <a:spcAft>
                          <a:spcPts val="0"/>
                        </a:spcAft>
                      </a:pPr>
                      <a:r>
                        <a:rPr lang="en-US" sz="1600">
                          <a:effectLst/>
                        </a:rPr>
                        <a:t>3</a:t>
                      </a:r>
                      <a:endParaRPr lang="en-US" sz="14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algn="ctr">
                        <a:lnSpc>
                          <a:spcPct val="107000"/>
                        </a:lnSpc>
                        <a:spcAft>
                          <a:spcPts val="0"/>
                        </a:spcAft>
                      </a:pPr>
                      <a:r>
                        <a:rPr lang="en-US" sz="1600">
                          <a:effectLst/>
                        </a:rPr>
                        <a:t>Progress Report I</a:t>
                      </a:r>
                      <a:endParaRPr lang="en-US" sz="14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algn="l">
                        <a:lnSpc>
                          <a:spcPct val="107000"/>
                        </a:lnSpc>
                        <a:spcAft>
                          <a:spcPts val="0"/>
                        </a:spcAft>
                      </a:pPr>
                      <a:r>
                        <a:rPr lang="en-US" sz="1600">
                          <a:effectLst/>
                        </a:rPr>
                        <a:t>- Software requirement specification</a:t>
                      </a:r>
                      <a:endParaRPr lang="en-US" sz="1400">
                        <a:effectLst/>
                      </a:endParaRPr>
                    </a:p>
                    <a:p>
                      <a:pPr algn="l">
                        <a:lnSpc>
                          <a:spcPct val="107000"/>
                        </a:lnSpc>
                        <a:spcAft>
                          <a:spcPts val="0"/>
                        </a:spcAft>
                      </a:pPr>
                      <a:r>
                        <a:rPr lang="en-US" sz="1600">
                          <a:effectLst/>
                        </a:rPr>
                        <a:t>- Feature#1 - 2</a:t>
                      </a:r>
                      <a:endParaRPr lang="en-US" sz="1400">
                        <a:effectLst/>
                      </a:endParaRPr>
                    </a:p>
                    <a:p>
                      <a:pPr algn="l">
                        <a:lnSpc>
                          <a:spcPct val="107000"/>
                        </a:lnSpc>
                        <a:spcAft>
                          <a:spcPts val="0"/>
                        </a:spcAft>
                      </a:pPr>
                      <a:r>
                        <a:rPr lang="en-US" sz="1600">
                          <a:effectLst/>
                        </a:rPr>
                        <a:t>- Feature designed</a:t>
                      </a:r>
                      <a:endParaRPr lang="en-US" sz="1400">
                        <a:effectLst/>
                      </a:endParaRPr>
                    </a:p>
                    <a:p>
                      <a:pPr algn="l">
                        <a:lnSpc>
                          <a:spcPct val="107000"/>
                        </a:lnSpc>
                        <a:spcAft>
                          <a:spcPts val="0"/>
                        </a:spcAft>
                      </a:pPr>
                      <a:r>
                        <a:rPr lang="en-US" sz="1600">
                          <a:effectLst/>
                        </a:rPr>
                        <a:t>- Test planned</a:t>
                      </a:r>
                      <a:endParaRPr lang="en-US" sz="1400">
                        <a:effectLst/>
                      </a:endParaRPr>
                    </a:p>
                    <a:p>
                      <a:pPr algn="l">
                        <a:lnSpc>
                          <a:spcPct val="107000"/>
                        </a:lnSpc>
                        <a:spcAft>
                          <a:spcPts val="0"/>
                        </a:spcAft>
                      </a:pPr>
                      <a:r>
                        <a:rPr lang="en-US" sz="1600">
                          <a:effectLst/>
                        </a:rPr>
                        <a:t>- Feature implemented </a:t>
                      </a:r>
                      <a:endParaRPr lang="en-US" sz="1400">
                        <a:effectLst/>
                      </a:endParaRPr>
                    </a:p>
                    <a:p>
                      <a:pPr algn="l">
                        <a:lnSpc>
                          <a:spcPct val="107000"/>
                        </a:lnSpc>
                        <a:spcAft>
                          <a:spcPts val="0"/>
                        </a:spcAft>
                      </a:pPr>
                      <a:r>
                        <a:rPr lang="en-US" sz="1600">
                          <a:effectLst/>
                        </a:rPr>
                        <a:t>- Feature tested</a:t>
                      </a:r>
                      <a:endParaRPr lang="en-US" sz="1400">
                        <a:effectLst/>
                      </a:endParaRPr>
                    </a:p>
                    <a:p>
                      <a:pPr algn="l">
                        <a:lnSpc>
                          <a:spcPct val="107000"/>
                        </a:lnSpc>
                        <a:spcAft>
                          <a:spcPts val="0"/>
                        </a:spcAft>
                      </a:pPr>
                      <a:r>
                        <a:rPr lang="en-US" sz="1600">
                          <a:effectLst/>
                        </a:rPr>
                        <a:t>- Progress  report submitted</a:t>
                      </a:r>
                      <a:endParaRPr lang="en-US" sz="1400">
                        <a:effectLst/>
                      </a:endParaRPr>
                    </a:p>
                    <a:p>
                      <a:pPr algn="l">
                        <a:lnSpc>
                          <a:spcPct val="107000"/>
                        </a:lnSpc>
                        <a:spcAft>
                          <a:spcPts val="0"/>
                        </a:spcAft>
                      </a:pPr>
                      <a:r>
                        <a:rPr lang="en-US" sz="1600">
                          <a:effectLst/>
                        </a:rPr>
                        <a:t>- Progress report presentation           </a:t>
                      </a:r>
                      <a:endParaRPr lang="en-US" sz="14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algn="ctr">
                        <a:lnSpc>
                          <a:spcPct val="107000"/>
                        </a:lnSpc>
                        <a:spcAft>
                          <a:spcPts val="0"/>
                        </a:spcAft>
                      </a:pPr>
                      <a:r>
                        <a:rPr lang="en-US" sz="1600" dirty="0">
                          <a:effectLst/>
                        </a:rPr>
                        <a:t>Mid May </a:t>
                      </a:r>
                      <a:endParaRPr lang="en-US" sz="14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r>
            </a:tbl>
          </a:graphicData>
        </a:graphic>
      </p:graphicFrame>
      <p:sp>
        <p:nvSpPr>
          <p:cNvPr id="8" name="Title 1"/>
          <p:cNvSpPr txBox="1">
            <a:spLocks/>
          </p:cNvSpPr>
          <p:nvPr/>
        </p:nvSpPr>
        <p:spPr>
          <a:xfrm>
            <a:off x="245773" y="223458"/>
            <a:ext cx="3270159" cy="909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mtClean="0">
                <a:cs typeface="Times New Roman" panose="02020603050405020304" pitchFamily="18" charset="0"/>
              </a:rPr>
              <a:t>Deliverable</a:t>
            </a:r>
            <a:endParaRPr lang="th-TH" dirty="0"/>
          </a:p>
        </p:txBody>
      </p:sp>
    </p:spTree>
    <p:extLst>
      <p:ext uri="{BB962C8B-B14F-4D97-AF65-F5344CB8AC3E}">
        <p14:creationId xmlns:p14="http://schemas.microsoft.com/office/powerpoint/2010/main" val="25396737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p:nvPr>
        </p:nvSpPr>
        <p:spPr>
          <a:xfrm>
            <a:off x="220013" y="223457"/>
            <a:ext cx="6399728" cy="945188"/>
          </a:xfrm>
        </p:spPr>
        <p:txBody>
          <a:bodyPr>
            <a:normAutofit/>
          </a:bodyPr>
          <a:lstStyle/>
          <a:p>
            <a:r>
              <a:rPr lang="en-US" dirty="0" smtClean="0">
                <a:cs typeface="Times New Roman" panose="02020603050405020304" pitchFamily="18" charset="0"/>
              </a:rPr>
              <a:t>Introduction </a:t>
            </a:r>
            <a:endParaRPr lang="th-TH" dirty="0"/>
          </a:p>
        </p:txBody>
      </p:sp>
      <p:sp>
        <p:nvSpPr>
          <p:cNvPr id="13" name="Rectangle 12"/>
          <p:cNvSpPr/>
          <p:nvPr/>
        </p:nvSpPr>
        <p:spPr>
          <a:xfrm>
            <a:off x="695459" y="1168645"/>
            <a:ext cx="10959921" cy="954107"/>
          </a:xfrm>
          <a:prstGeom prst="rect">
            <a:avLst/>
          </a:prstGeom>
        </p:spPr>
        <p:txBody>
          <a:bodyPr wrap="square">
            <a:spAutoFit/>
          </a:bodyPr>
          <a:lstStyle/>
          <a:p>
            <a:r>
              <a:rPr lang="en-US" dirty="0" smtClean="0">
                <a:effectLst/>
                <a:latin typeface="Times New Roman" panose="02020603050405020304" pitchFamily="18" charset="0"/>
                <a:ea typeface="Calibri" panose="020F0502020204030204" pitchFamily="34" charset="0"/>
              </a:rPr>
              <a:t>	Nowadays software industry plays an important role in the social and economic development of modern society.</a:t>
            </a:r>
            <a:endParaRPr lang="th-TH" dirty="0"/>
          </a:p>
        </p:txBody>
      </p:sp>
      <p:pic>
        <p:nvPicPr>
          <p:cNvPr id="14" name="Picture 1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65" y="2657981"/>
            <a:ext cx="4867142" cy="3382210"/>
          </a:xfrm>
          <a:prstGeom prst="rect">
            <a:avLst/>
          </a:prstGeom>
        </p:spPr>
      </p:pic>
      <p:sp>
        <p:nvSpPr>
          <p:cNvPr id="15" name="Rectangle 14"/>
          <p:cNvSpPr/>
          <p:nvPr/>
        </p:nvSpPr>
        <p:spPr>
          <a:xfrm>
            <a:off x="78344" y="6030126"/>
            <a:ext cx="10698003" cy="861774"/>
          </a:xfrm>
          <a:prstGeom prst="rect">
            <a:avLst/>
          </a:prstGeom>
        </p:spPr>
        <p:txBody>
          <a:bodyPr wrap="square">
            <a:spAutoFit/>
          </a:bodyPr>
          <a:lstStyle/>
          <a:p>
            <a:r>
              <a:rPr lang="en-US" sz="1000" dirty="0"/>
              <a:t>http://www.dailynews.co.th/Content/IT/193406/_%E0%B8%8B%E0%B8%B4%E0%B8%9B%E0%B9%89%E0%B8%B2_%E0%B9%80%E0%B8%9C%E0%B8%A2%E0%B8%9C%E0%B8%A5%E0%B8%AA%E0%B8%B3%E0%B8%A3%E0%B8%A7%E0%B8%88%E0%B8%95%E0%B8%A5%E0%B8%B2%E0%B8%94%E0%B8%8B%E0%B8%AD%E0%B8%9F%E0%B8%95%E0%B9%8C%E0%B9%81%E0%B8%A7%E0%B8%A3%E0%B9%8C%E0%B9%84%E0%B8%97%E0%B8%A2%E0%B8%9B%E0%B8%B5%E0%B8%99%E0%B8%B5%E0%B9%89%E0%B8%A1%E0%B8%B9%E0%B8%A5%E0%B8%84%E0%B9%88%E0%B8%B2%E0%B9%80%E0%B8%89%E0%B8%B5%E0%B8%A2%E0%B8%94+4%E0%B8%AB%E0%B8%A1%E0%B8%B7%E0%B9%88%E0%B8%99%E0%B8%A5%E0%B9%89%E0%B8%B2%E0%B8%99</a:t>
            </a:r>
            <a:endParaRPr lang="th-TH" sz="1000"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3699" y="2113833"/>
            <a:ext cx="5035639" cy="2893283"/>
          </a:xfrm>
          <a:prstGeom prst="rect">
            <a:avLst/>
          </a:prstGeom>
        </p:spPr>
      </p:pic>
      <p:sp>
        <p:nvSpPr>
          <p:cNvPr id="17" name="Rectangle 16"/>
          <p:cNvSpPr/>
          <p:nvPr/>
        </p:nvSpPr>
        <p:spPr>
          <a:xfrm>
            <a:off x="7169214" y="5077483"/>
            <a:ext cx="3764949" cy="253916"/>
          </a:xfrm>
          <a:prstGeom prst="rect">
            <a:avLst/>
          </a:prstGeom>
        </p:spPr>
        <p:txBody>
          <a:bodyPr wrap="square">
            <a:spAutoFit/>
          </a:bodyPr>
          <a:lstStyle/>
          <a:p>
            <a:r>
              <a:rPr lang="en-US" sz="1050" dirty="0">
                <a:latin typeface="Times New Roman" panose="02020603050405020304" pitchFamily="18" charset="0"/>
                <a:cs typeface="Times New Roman" panose="02020603050405020304" pitchFamily="18" charset="0"/>
              </a:rPr>
              <a:t>http://www.reportlinker.com/ci02074/Business-Software.html</a:t>
            </a:r>
          </a:p>
        </p:txBody>
      </p:sp>
    </p:spTree>
    <p:extLst>
      <p:ext uri="{BB962C8B-B14F-4D97-AF65-F5344CB8AC3E}">
        <p14:creationId xmlns:p14="http://schemas.microsoft.com/office/powerpoint/2010/main" val="2547819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2515322" y="49099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anose="020B0604020202020204" pitchFamily="34" charset="0"/>
                <a:ea typeface="Times New Roman" panose="02020603050405020304" pitchFamily="18" charset="0"/>
              </a:rPr>
              <a:t/>
            </a:r>
            <a:br>
              <a:rPr kumimoji="0" lang="en-US" sz="1200" b="0" i="0" u="none" strike="noStrike" cap="none" normalizeH="0" baseline="0" smtClean="0">
                <a:ln>
                  <a:noFill/>
                </a:ln>
                <a:solidFill>
                  <a:srgbClr val="000000"/>
                </a:solidFill>
                <a:effectLst/>
                <a:latin typeface="Arial" panose="020B0604020202020204" pitchFamily="34" charset="0"/>
                <a:ea typeface="Times New Roman" panose="02020603050405020304" pitchFamily="18" charset="0"/>
              </a:rPr>
            </a:br>
            <a:endParaRPr kumimoji="0" lang="en-US" sz="2800" b="0" i="0" u="none" strike="noStrike" cap="none" normalizeH="0" baseline="0" smtClean="0">
              <a:ln>
                <a:noFill/>
              </a:ln>
              <a:solidFill>
                <a:schemeClr val="tx1"/>
              </a:solidFill>
              <a:effectLst/>
              <a:latin typeface="Arial" panose="020B0604020202020204"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14727101"/>
              </p:ext>
            </p:extLst>
          </p:nvPr>
        </p:nvGraphicFramePr>
        <p:xfrm>
          <a:off x="540327" y="1620984"/>
          <a:ext cx="10709563" cy="4771763"/>
        </p:xfrm>
        <a:graphic>
          <a:graphicData uri="http://schemas.openxmlformats.org/drawingml/2006/table">
            <a:tbl>
              <a:tblPr firstRow="1" firstCol="1" bandRow="1">
                <a:tableStyleId>{5C22544A-7EE6-4342-B048-85BDC9FD1C3A}</a:tableStyleId>
              </a:tblPr>
              <a:tblGrid>
                <a:gridCol w="1318481"/>
                <a:gridCol w="2337259"/>
                <a:gridCol w="4851323"/>
                <a:gridCol w="2202500"/>
              </a:tblGrid>
              <a:tr h="484555">
                <a:tc>
                  <a:txBody>
                    <a:bodyPr/>
                    <a:lstStyle/>
                    <a:p>
                      <a:pPr algn="ctr">
                        <a:lnSpc>
                          <a:spcPct val="107000"/>
                        </a:lnSpc>
                        <a:spcAft>
                          <a:spcPts val="0"/>
                        </a:spcAft>
                      </a:pPr>
                      <a:r>
                        <a:rPr lang="en-US" sz="1600" dirty="0">
                          <a:effectLst/>
                        </a:rPr>
                        <a:t>Milestone</a:t>
                      </a:r>
                      <a:endParaRPr lang="en-US" sz="16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algn="ctr">
                        <a:lnSpc>
                          <a:spcPct val="107000"/>
                        </a:lnSpc>
                        <a:spcAft>
                          <a:spcPts val="0"/>
                        </a:spcAft>
                      </a:pPr>
                      <a:r>
                        <a:rPr lang="en-US" sz="1600">
                          <a:effectLst/>
                        </a:rPr>
                        <a:t>Task</a:t>
                      </a:r>
                      <a:endParaRPr lang="en-US" sz="16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algn="ctr">
                        <a:lnSpc>
                          <a:spcPct val="107000"/>
                        </a:lnSpc>
                        <a:spcAft>
                          <a:spcPts val="0"/>
                        </a:spcAft>
                      </a:pPr>
                      <a:r>
                        <a:rPr lang="en-US" sz="1600">
                          <a:effectLst/>
                        </a:rPr>
                        <a:t>Milestone Criteria</a:t>
                      </a:r>
                      <a:endParaRPr lang="en-US" sz="16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algn="ctr">
                        <a:lnSpc>
                          <a:spcPct val="107000"/>
                        </a:lnSpc>
                        <a:spcAft>
                          <a:spcPts val="0"/>
                        </a:spcAft>
                      </a:pPr>
                      <a:r>
                        <a:rPr lang="en-US" sz="1600">
                          <a:effectLst/>
                        </a:rPr>
                        <a:t>Planned date</a:t>
                      </a:r>
                      <a:endParaRPr lang="en-US" sz="16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r>
              <a:tr h="1726569">
                <a:tc>
                  <a:txBody>
                    <a:bodyPr/>
                    <a:lstStyle/>
                    <a:p>
                      <a:pPr algn="ctr">
                        <a:lnSpc>
                          <a:spcPct val="107000"/>
                        </a:lnSpc>
                        <a:spcAft>
                          <a:spcPts val="0"/>
                        </a:spcAft>
                      </a:pPr>
                      <a:r>
                        <a:rPr lang="en-US" sz="1600" dirty="0">
                          <a:effectLst/>
                        </a:rPr>
                        <a:t> 4</a:t>
                      </a:r>
                      <a:endParaRPr lang="en-US" sz="16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algn="ctr">
                        <a:lnSpc>
                          <a:spcPct val="107000"/>
                        </a:lnSpc>
                        <a:spcAft>
                          <a:spcPts val="0"/>
                        </a:spcAft>
                      </a:pPr>
                      <a:r>
                        <a:rPr lang="en-US" sz="1600" dirty="0">
                          <a:effectLst/>
                        </a:rPr>
                        <a:t>Progress Report II</a:t>
                      </a:r>
                      <a:endParaRPr lang="en-US" sz="16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algn="l">
                        <a:lnSpc>
                          <a:spcPct val="107000"/>
                        </a:lnSpc>
                        <a:spcAft>
                          <a:spcPts val="0"/>
                        </a:spcAft>
                      </a:pPr>
                      <a:r>
                        <a:rPr lang="en-US" sz="1600" dirty="0">
                          <a:effectLst/>
                        </a:rPr>
                        <a:t>- Feature# 3-5</a:t>
                      </a:r>
                    </a:p>
                    <a:p>
                      <a:pPr algn="l">
                        <a:lnSpc>
                          <a:spcPct val="107000"/>
                        </a:lnSpc>
                        <a:spcAft>
                          <a:spcPts val="0"/>
                        </a:spcAft>
                      </a:pPr>
                      <a:r>
                        <a:rPr lang="en-US" sz="1600" dirty="0">
                          <a:effectLst/>
                        </a:rPr>
                        <a:t>- Feature designed</a:t>
                      </a:r>
                    </a:p>
                    <a:p>
                      <a:pPr algn="l">
                        <a:lnSpc>
                          <a:spcPct val="107000"/>
                        </a:lnSpc>
                        <a:spcAft>
                          <a:spcPts val="0"/>
                        </a:spcAft>
                      </a:pPr>
                      <a:r>
                        <a:rPr lang="en-US" sz="1600" dirty="0">
                          <a:effectLst/>
                        </a:rPr>
                        <a:t>- Test planned</a:t>
                      </a:r>
                    </a:p>
                    <a:p>
                      <a:pPr algn="l">
                        <a:lnSpc>
                          <a:spcPct val="107000"/>
                        </a:lnSpc>
                        <a:spcAft>
                          <a:spcPts val="0"/>
                        </a:spcAft>
                      </a:pPr>
                      <a:r>
                        <a:rPr lang="en-US" sz="1600" dirty="0">
                          <a:effectLst/>
                        </a:rPr>
                        <a:t>- Feature implemented </a:t>
                      </a:r>
                    </a:p>
                    <a:p>
                      <a:pPr algn="l">
                        <a:lnSpc>
                          <a:spcPct val="107000"/>
                        </a:lnSpc>
                        <a:spcAft>
                          <a:spcPts val="0"/>
                        </a:spcAft>
                      </a:pPr>
                      <a:r>
                        <a:rPr lang="en-US" sz="1600" dirty="0">
                          <a:effectLst/>
                        </a:rPr>
                        <a:t>- Feature tested</a:t>
                      </a:r>
                    </a:p>
                    <a:p>
                      <a:pPr algn="l">
                        <a:lnSpc>
                          <a:spcPct val="107000"/>
                        </a:lnSpc>
                        <a:spcAft>
                          <a:spcPts val="0"/>
                        </a:spcAft>
                      </a:pPr>
                      <a:r>
                        <a:rPr lang="en-US" sz="1600" dirty="0">
                          <a:effectLst/>
                        </a:rPr>
                        <a:t>- Progress  report submitted</a:t>
                      </a:r>
                    </a:p>
                    <a:p>
                      <a:pPr algn="l">
                        <a:lnSpc>
                          <a:spcPct val="107000"/>
                        </a:lnSpc>
                        <a:spcAft>
                          <a:spcPts val="0"/>
                        </a:spcAft>
                      </a:pPr>
                      <a:r>
                        <a:rPr lang="en-US" sz="1600" dirty="0">
                          <a:effectLst/>
                        </a:rPr>
                        <a:t>- Progress report presentation            </a:t>
                      </a:r>
                      <a:endParaRPr lang="en-US" sz="16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algn="ctr">
                        <a:lnSpc>
                          <a:spcPct val="107000"/>
                        </a:lnSpc>
                        <a:spcAft>
                          <a:spcPts val="0"/>
                        </a:spcAft>
                      </a:pPr>
                      <a:r>
                        <a:rPr lang="en-US" sz="1600">
                          <a:effectLst/>
                        </a:rPr>
                        <a:t>Mid July </a:t>
                      </a:r>
                      <a:endParaRPr lang="en-US" sz="16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r>
              <a:tr h="634306">
                <a:tc>
                  <a:txBody>
                    <a:bodyPr/>
                    <a:lstStyle/>
                    <a:p>
                      <a:pPr algn="ctr">
                        <a:lnSpc>
                          <a:spcPct val="107000"/>
                        </a:lnSpc>
                        <a:spcAft>
                          <a:spcPts val="0"/>
                        </a:spcAft>
                      </a:pPr>
                      <a:r>
                        <a:rPr lang="en-US" sz="1600">
                          <a:effectLst/>
                        </a:rPr>
                        <a:t>5</a:t>
                      </a:r>
                      <a:endParaRPr lang="en-US" sz="16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algn="ctr">
                        <a:lnSpc>
                          <a:spcPct val="107000"/>
                        </a:lnSpc>
                        <a:spcAft>
                          <a:spcPts val="0"/>
                        </a:spcAft>
                      </a:pPr>
                      <a:r>
                        <a:rPr lang="en-US" sz="1600">
                          <a:effectLst/>
                        </a:rPr>
                        <a:t>ShowPro</a:t>
                      </a:r>
                      <a:endParaRPr lang="en-US" sz="16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algn="l">
                        <a:lnSpc>
                          <a:spcPct val="107000"/>
                        </a:lnSpc>
                        <a:spcAft>
                          <a:spcPts val="0"/>
                        </a:spcAft>
                      </a:pPr>
                      <a:r>
                        <a:rPr lang="en-US" sz="1600" dirty="0">
                          <a:effectLst/>
                        </a:rPr>
                        <a:t>Overall of the system should be higher than 65%.</a:t>
                      </a:r>
                      <a:endParaRPr lang="en-US" sz="16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algn="ctr">
                        <a:lnSpc>
                          <a:spcPct val="107000"/>
                        </a:lnSpc>
                        <a:spcAft>
                          <a:spcPts val="0"/>
                        </a:spcAft>
                      </a:pPr>
                      <a:r>
                        <a:rPr lang="en-US" sz="1600">
                          <a:effectLst/>
                        </a:rPr>
                        <a:t>Beginning of September</a:t>
                      </a:r>
                      <a:endParaRPr lang="en-US" sz="16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r>
              <a:tr h="1726569">
                <a:tc>
                  <a:txBody>
                    <a:bodyPr/>
                    <a:lstStyle/>
                    <a:p>
                      <a:pPr algn="ctr">
                        <a:lnSpc>
                          <a:spcPct val="107000"/>
                        </a:lnSpc>
                        <a:spcAft>
                          <a:spcPts val="0"/>
                        </a:spcAft>
                      </a:pPr>
                      <a:r>
                        <a:rPr lang="en-US" sz="1600">
                          <a:effectLst/>
                        </a:rPr>
                        <a:t> 6</a:t>
                      </a:r>
                      <a:endParaRPr lang="en-US" sz="16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algn="ctr">
                        <a:lnSpc>
                          <a:spcPct val="107000"/>
                        </a:lnSpc>
                        <a:spcAft>
                          <a:spcPts val="0"/>
                        </a:spcAft>
                      </a:pPr>
                      <a:r>
                        <a:rPr lang="en-US" sz="1600">
                          <a:effectLst/>
                        </a:rPr>
                        <a:t>  Progress Report III</a:t>
                      </a:r>
                      <a:endParaRPr lang="en-US" sz="160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algn="l">
                        <a:lnSpc>
                          <a:spcPct val="107000"/>
                        </a:lnSpc>
                        <a:spcAft>
                          <a:spcPts val="0"/>
                        </a:spcAft>
                      </a:pPr>
                      <a:r>
                        <a:rPr lang="en-US" sz="1600" dirty="0">
                          <a:effectLst/>
                        </a:rPr>
                        <a:t>- Feature#6-8</a:t>
                      </a:r>
                    </a:p>
                    <a:p>
                      <a:pPr algn="l">
                        <a:lnSpc>
                          <a:spcPct val="107000"/>
                        </a:lnSpc>
                        <a:spcAft>
                          <a:spcPts val="0"/>
                        </a:spcAft>
                      </a:pPr>
                      <a:r>
                        <a:rPr lang="en-US" sz="1600" dirty="0">
                          <a:effectLst/>
                        </a:rPr>
                        <a:t>- Integrate and review all documents.</a:t>
                      </a:r>
                    </a:p>
                    <a:p>
                      <a:pPr algn="l">
                        <a:lnSpc>
                          <a:spcPct val="107000"/>
                        </a:lnSpc>
                        <a:spcAft>
                          <a:spcPts val="0"/>
                        </a:spcAft>
                      </a:pPr>
                      <a:r>
                        <a:rPr lang="en-US" sz="1600" dirty="0">
                          <a:effectLst/>
                        </a:rPr>
                        <a:t>- Integrate and review all documents. </a:t>
                      </a:r>
                    </a:p>
                    <a:p>
                      <a:pPr algn="l">
                        <a:lnSpc>
                          <a:spcPct val="107000"/>
                        </a:lnSpc>
                        <a:spcAft>
                          <a:spcPts val="0"/>
                        </a:spcAft>
                      </a:pPr>
                      <a:r>
                        <a:rPr lang="en-US" sz="1600" dirty="0">
                          <a:effectLst/>
                        </a:rPr>
                        <a:t>- Tests all features.</a:t>
                      </a:r>
                    </a:p>
                    <a:p>
                      <a:pPr algn="l">
                        <a:lnSpc>
                          <a:spcPct val="107000"/>
                        </a:lnSpc>
                        <a:spcAft>
                          <a:spcPts val="0"/>
                        </a:spcAft>
                      </a:pPr>
                      <a:r>
                        <a:rPr lang="en-US" sz="1600" dirty="0">
                          <a:effectLst/>
                        </a:rPr>
                        <a:t>- Reviews documents are completed.        </a:t>
                      </a:r>
                    </a:p>
                    <a:p>
                      <a:pPr algn="l">
                        <a:lnSpc>
                          <a:spcPct val="107000"/>
                        </a:lnSpc>
                        <a:spcAft>
                          <a:spcPts val="0"/>
                        </a:spcAft>
                      </a:pPr>
                      <a:r>
                        <a:rPr lang="en-US" sz="1600" dirty="0">
                          <a:effectLst/>
                        </a:rPr>
                        <a:t>- Progress  report submitted</a:t>
                      </a:r>
                    </a:p>
                    <a:p>
                      <a:pPr algn="l">
                        <a:lnSpc>
                          <a:spcPct val="107000"/>
                        </a:lnSpc>
                        <a:spcAft>
                          <a:spcPts val="0"/>
                        </a:spcAft>
                      </a:pPr>
                      <a:r>
                        <a:rPr lang="en-US" sz="1600" dirty="0">
                          <a:effectLst/>
                        </a:rPr>
                        <a:t>- Progress report presentation     </a:t>
                      </a:r>
                      <a:endParaRPr lang="en-US" sz="16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c>
                  <a:txBody>
                    <a:bodyPr/>
                    <a:lstStyle/>
                    <a:p>
                      <a:pPr algn="ctr">
                        <a:lnSpc>
                          <a:spcPct val="107000"/>
                        </a:lnSpc>
                        <a:spcAft>
                          <a:spcPts val="0"/>
                        </a:spcAft>
                      </a:pPr>
                      <a:r>
                        <a:rPr lang="en-US" sz="1600" dirty="0">
                          <a:effectLst/>
                        </a:rPr>
                        <a:t>End of September </a:t>
                      </a:r>
                      <a:endParaRPr lang="en-US" sz="1600" dirty="0">
                        <a:effectLst/>
                        <a:latin typeface="Calibri" panose="020F0502020204030204" pitchFamily="34" charset="0"/>
                        <a:ea typeface="Calibri" panose="020F0502020204030204" pitchFamily="34" charset="0"/>
                        <a:cs typeface="Cordia New" panose="020B0304020202020204" pitchFamily="34" charset="-34"/>
                      </a:endParaRPr>
                    </a:p>
                  </a:txBody>
                  <a:tcPr marL="68580" marR="68580" marT="0" marB="0" anchor="ctr"/>
                </a:tc>
              </a:tr>
            </a:tbl>
          </a:graphicData>
        </a:graphic>
      </p:graphicFrame>
      <p:sp>
        <p:nvSpPr>
          <p:cNvPr id="13" name="Title 1"/>
          <p:cNvSpPr txBox="1">
            <a:spLocks/>
          </p:cNvSpPr>
          <p:nvPr/>
        </p:nvSpPr>
        <p:spPr>
          <a:xfrm>
            <a:off x="245773" y="223458"/>
            <a:ext cx="3270159" cy="909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mtClean="0">
                <a:cs typeface="Times New Roman" panose="02020603050405020304" pitchFamily="18" charset="0"/>
              </a:rPr>
              <a:t>Deliverable</a:t>
            </a:r>
            <a:endParaRPr lang="th-TH" dirty="0"/>
          </a:p>
        </p:txBody>
      </p:sp>
    </p:spTree>
    <p:extLst>
      <p:ext uri="{BB962C8B-B14F-4D97-AF65-F5344CB8AC3E}">
        <p14:creationId xmlns:p14="http://schemas.microsoft.com/office/powerpoint/2010/main" val="33958826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8674" y="2009106"/>
            <a:ext cx="4867141" cy="2759634"/>
          </a:xfrm>
        </p:spPr>
        <p:txBody>
          <a:bodyPr>
            <a:normAutofit/>
          </a:bodyPr>
          <a:lstStyle/>
          <a:p>
            <a:pPr algn="ctr"/>
            <a:r>
              <a:rPr lang="en-US" sz="13800" dirty="0" smtClean="0">
                <a:cs typeface="Times New Roman" panose="02020603050405020304" pitchFamily="18" charset="0"/>
              </a:rPr>
              <a:t>Q&amp;A</a:t>
            </a:r>
            <a:endParaRPr lang="th-TH" sz="6600" dirty="0"/>
          </a:p>
        </p:txBody>
      </p:sp>
    </p:spTree>
    <p:extLst>
      <p:ext uri="{BB962C8B-B14F-4D97-AF65-F5344CB8AC3E}">
        <p14:creationId xmlns:p14="http://schemas.microsoft.com/office/powerpoint/2010/main" val="104992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924578" y="2073500"/>
            <a:ext cx="6245180" cy="2759634"/>
          </a:xfrm>
        </p:spPr>
        <p:txBody>
          <a:bodyPr>
            <a:normAutofit/>
          </a:bodyPr>
          <a:lstStyle/>
          <a:p>
            <a:pPr algn="ctr"/>
            <a:r>
              <a:rPr lang="en-US" sz="13800" dirty="0" smtClean="0">
                <a:cs typeface="Times New Roman" panose="02020603050405020304" pitchFamily="18" charset="0"/>
              </a:rPr>
              <a:t>Appendix</a:t>
            </a:r>
            <a:endParaRPr lang="th-TH" sz="6600" dirty="0"/>
          </a:p>
        </p:txBody>
      </p:sp>
    </p:spTree>
    <p:extLst>
      <p:ext uri="{BB962C8B-B14F-4D97-AF65-F5344CB8AC3E}">
        <p14:creationId xmlns:p14="http://schemas.microsoft.com/office/powerpoint/2010/main" val="173394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964" y="214175"/>
            <a:ext cx="2858208" cy="816134"/>
          </a:xfrm>
        </p:spPr>
        <p:txBody>
          <a:bodyPr>
            <a:normAutofit fontScale="90000"/>
          </a:bodyPr>
          <a:lstStyle/>
          <a:p>
            <a:r>
              <a:rPr lang="en-US" dirty="0" smtClean="0"/>
              <a:t>Why MVC ?</a:t>
            </a:r>
            <a:endParaRPr lang="th-TH" dirty="0"/>
          </a:p>
        </p:txBody>
      </p:sp>
      <p:pic>
        <p:nvPicPr>
          <p:cNvPr id="4" name="Picture 3"/>
          <p:cNvPicPr>
            <a:picLocks noChangeAspect="1"/>
          </p:cNvPicPr>
          <p:nvPr/>
        </p:nvPicPr>
        <p:blipFill>
          <a:blip r:embed="rId2"/>
          <a:stretch>
            <a:fillRect/>
          </a:stretch>
        </p:blipFill>
        <p:spPr>
          <a:xfrm>
            <a:off x="341359" y="1399232"/>
            <a:ext cx="3740370" cy="5215700"/>
          </a:xfrm>
          <a:prstGeom prst="rect">
            <a:avLst/>
          </a:prstGeom>
        </p:spPr>
      </p:pic>
      <p:sp>
        <p:nvSpPr>
          <p:cNvPr id="6" name="Rectangle 5"/>
          <p:cNvSpPr/>
          <p:nvPr/>
        </p:nvSpPr>
        <p:spPr>
          <a:xfrm>
            <a:off x="4662152" y="1523207"/>
            <a:ext cx="6096000" cy="2246769"/>
          </a:xfrm>
          <a:prstGeom prst="rect">
            <a:avLst/>
          </a:prstGeom>
        </p:spPr>
        <p:txBody>
          <a:bodyPr>
            <a:spAutoFit/>
          </a:bodyPr>
          <a:lstStyle/>
          <a:p>
            <a:r>
              <a:rPr lang="en-US" dirty="0">
                <a:solidFill>
                  <a:srgbClr val="000000"/>
                </a:solidFill>
                <a:latin typeface="Times New Roman" panose="02020603050405020304" pitchFamily="18" charset="0"/>
                <a:cs typeface="Times New Roman" panose="02020603050405020304" pitchFamily="18" charset="0"/>
              </a:rPr>
              <a:t>- </a:t>
            </a:r>
            <a:r>
              <a:rPr lang="en-US" dirty="0" smtClean="0">
                <a:solidFill>
                  <a:srgbClr val="000000"/>
                </a:solidFill>
                <a:latin typeface="Times New Roman" panose="02020603050405020304" pitchFamily="18" charset="0"/>
                <a:cs typeface="Times New Roman" panose="02020603050405020304" pitchFamily="18" charset="0"/>
              </a:rPr>
              <a:t>   Division </a:t>
            </a:r>
            <a:r>
              <a:rPr lang="en-US" dirty="0">
                <a:solidFill>
                  <a:srgbClr val="000000"/>
                </a:solidFill>
                <a:latin typeface="Times New Roman" panose="02020603050405020304" pitchFamily="18" charset="0"/>
                <a:cs typeface="Times New Roman" panose="02020603050405020304" pitchFamily="18" charset="0"/>
              </a:rPr>
              <a:t>of work clearly</a:t>
            </a:r>
            <a:r>
              <a:rPr lang="th-TH" dirty="0" smtClean="0">
                <a:solidFill>
                  <a:srgbClr val="000000"/>
                </a:solidFill>
                <a:latin typeface="Times New Roman" panose="02020603050405020304" pitchFamily="18" charset="0"/>
              </a:rPr>
              <a:t> </a:t>
            </a:r>
          </a:p>
          <a:p>
            <a:r>
              <a:rPr lang="en-US" dirty="0" smtClean="0">
                <a:solidFill>
                  <a:srgbClr val="000000"/>
                </a:solidFill>
                <a:latin typeface="Times New Roman" panose="02020603050405020304" pitchFamily="18" charset="0"/>
                <a:cs typeface="Times New Roman" panose="02020603050405020304" pitchFamily="18" charset="0"/>
              </a:rPr>
              <a:t>-    Easy controllable</a:t>
            </a:r>
          </a:p>
          <a:p>
            <a:pPr marL="457200" indent="-457200">
              <a:buFontTx/>
              <a:buChar char="-"/>
            </a:pPr>
            <a:r>
              <a:rPr lang="en-US" b="1" dirty="0"/>
              <a:t>Separation of concerns </a:t>
            </a:r>
            <a:r>
              <a:rPr lang="en-US" b="1" dirty="0" smtClean="0"/>
              <a:t>(Systematically)</a:t>
            </a:r>
          </a:p>
          <a:p>
            <a:pPr marL="457200" indent="-457200">
              <a:buFontTx/>
              <a:buChar char="-"/>
            </a:pPr>
            <a:endParaRPr lang="en-US" dirty="0" smtClean="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711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359" y="149781"/>
            <a:ext cx="4468067" cy="957802"/>
          </a:xfrm>
        </p:spPr>
        <p:txBody>
          <a:bodyPr>
            <a:normAutofit/>
          </a:bodyPr>
          <a:lstStyle/>
          <a:p>
            <a:r>
              <a:rPr lang="en-US" dirty="0" smtClean="0"/>
              <a:t>Tracking work</a:t>
            </a:r>
            <a:endParaRPr lang="th-TH" dirty="0"/>
          </a:p>
        </p:txBody>
      </p:sp>
      <p:pic>
        <p:nvPicPr>
          <p:cNvPr id="1026" name="Picture 2" descr="http://en.hdyo.org/assets/ask-question-2-ce96e3e01c85a38a0d39c61cfae6d42c.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5470" y="2137892"/>
            <a:ext cx="4011770" cy="40117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800046" y="1223493"/>
            <a:ext cx="5016320" cy="523220"/>
          </a:xfrm>
          <a:prstGeom prst="rect">
            <a:avLst/>
          </a:prstGeom>
          <a:noFill/>
        </p:spPr>
        <p:txBody>
          <a:bodyPr wrap="square" rtlCol="0">
            <a:spAutoFit/>
          </a:bodyPr>
          <a:lstStyle/>
          <a:p>
            <a:r>
              <a:rPr lang="en-US" dirty="0" smtClean="0"/>
              <a:t>How employer tracking work</a:t>
            </a:r>
            <a:endParaRPr lang="th-TH" dirty="0"/>
          </a:p>
        </p:txBody>
      </p:sp>
    </p:spTree>
    <p:extLst>
      <p:ext uri="{BB962C8B-B14F-4D97-AF65-F5344CB8AC3E}">
        <p14:creationId xmlns:p14="http://schemas.microsoft.com/office/powerpoint/2010/main" val="8888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71359" y="149781"/>
            <a:ext cx="4468067" cy="957802"/>
          </a:xfrm>
        </p:spPr>
        <p:txBody>
          <a:bodyPr>
            <a:normAutofit/>
          </a:bodyPr>
          <a:lstStyle/>
          <a:p>
            <a:r>
              <a:rPr lang="en-US" dirty="0" smtClean="0"/>
              <a:t>Tracking work</a:t>
            </a:r>
            <a:endParaRPr lang="th-TH" dirty="0"/>
          </a:p>
        </p:txBody>
      </p:sp>
      <p:grpSp>
        <p:nvGrpSpPr>
          <p:cNvPr id="9" name="Group 8"/>
          <p:cNvGrpSpPr/>
          <p:nvPr/>
        </p:nvGrpSpPr>
        <p:grpSpPr>
          <a:xfrm>
            <a:off x="464542" y="1231567"/>
            <a:ext cx="6256437" cy="3819878"/>
            <a:chOff x="3195307" y="1463017"/>
            <a:chExt cx="6256437" cy="3819878"/>
          </a:xfrm>
        </p:grpSpPr>
        <p:pic>
          <p:nvPicPr>
            <p:cNvPr id="2052" name="Picture 4" descr="http://kaitlinring.files.wordpress.com/2011/06/cat-on-compu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6221" y="1986237"/>
              <a:ext cx="4223368" cy="32966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195307" y="1463017"/>
              <a:ext cx="6256437" cy="523220"/>
            </a:xfrm>
            <a:prstGeom prst="rect">
              <a:avLst/>
            </a:prstGeom>
            <a:noFill/>
          </p:spPr>
          <p:txBody>
            <a:bodyPr wrap="square" rtlCol="0">
              <a:spAutoFit/>
            </a:bodyPr>
            <a:lstStyle/>
            <a:p>
              <a:r>
                <a:rPr lang="en-US" dirty="0" smtClean="0"/>
                <a:t>1. Employer need to post project first </a:t>
              </a:r>
              <a:endParaRPr lang="th-TH" dirty="0"/>
            </a:p>
          </p:txBody>
        </p:sp>
      </p:grpSp>
      <p:grpSp>
        <p:nvGrpSpPr>
          <p:cNvPr id="11" name="Group 10"/>
          <p:cNvGrpSpPr/>
          <p:nvPr/>
        </p:nvGrpSpPr>
        <p:grpSpPr>
          <a:xfrm>
            <a:off x="7729095" y="1664635"/>
            <a:ext cx="3669853" cy="4193073"/>
            <a:chOff x="7239698" y="2047741"/>
            <a:chExt cx="3669853" cy="4193073"/>
          </a:xfrm>
        </p:grpSpPr>
        <p:sp>
          <p:nvSpPr>
            <p:cNvPr id="10" name="TextBox 9"/>
            <p:cNvSpPr txBox="1"/>
            <p:nvPr/>
          </p:nvSpPr>
          <p:spPr>
            <a:xfrm>
              <a:off x="7628355" y="2047741"/>
              <a:ext cx="3281196" cy="523220"/>
            </a:xfrm>
            <a:prstGeom prst="rect">
              <a:avLst/>
            </a:prstGeom>
            <a:noFill/>
          </p:spPr>
          <p:txBody>
            <a:bodyPr wrap="square" rtlCol="0">
              <a:spAutoFit/>
            </a:bodyPr>
            <a:lstStyle/>
            <a:p>
              <a:r>
                <a:rPr lang="en-US" dirty="0" smtClean="0"/>
                <a:t>2. Bidding project</a:t>
              </a:r>
              <a:endParaRPr lang="th-TH" dirty="0"/>
            </a:p>
          </p:txBody>
        </p:sp>
        <p:pic>
          <p:nvPicPr>
            <p:cNvPr id="2054" name="Picture 6" descr="http://www.nvadvertising.com/wp-content/uploads/2014/01/Why-RTB-is-the-Future-of-Mobile-Advertising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698" y="2570961"/>
              <a:ext cx="3669853" cy="366985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15836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71359" y="149781"/>
            <a:ext cx="4468067" cy="957802"/>
          </a:xfrm>
        </p:spPr>
        <p:txBody>
          <a:bodyPr>
            <a:normAutofit/>
          </a:bodyPr>
          <a:lstStyle/>
          <a:p>
            <a:r>
              <a:rPr lang="en-US" dirty="0" smtClean="0"/>
              <a:t>Tracking work</a:t>
            </a:r>
            <a:endParaRPr lang="th-TH" dirty="0"/>
          </a:p>
        </p:txBody>
      </p:sp>
      <p:grpSp>
        <p:nvGrpSpPr>
          <p:cNvPr id="6" name="Group 5"/>
          <p:cNvGrpSpPr/>
          <p:nvPr/>
        </p:nvGrpSpPr>
        <p:grpSpPr>
          <a:xfrm>
            <a:off x="0" y="1223493"/>
            <a:ext cx="5901370" cy="4049394"/>
            <a:chOff x="0" y="1390918"/>
            <a:chExt cx="5901370" cy="4049394"/>
          </a:xfrm>
        </p:grpSpPr>
        <p:sp>
          <p:nvSpPr>
            <p:cNvPr id="5" name="TextBox 4"/>
            <p:cNvSpPr txBox="1"/>
            <p:nvPr/>
          </p:nvSpPr>
          <p:spPr>
            <a:xfrm>
              <a:off x="425002" y="1390918"/>
              <a:ext cx="5409127" cy="954107"/>
            </a:xfrm>
            <a:prstGeom prst="rect">
              <a:avLst/>
            </a:prstGeom>
            <a:noFill/>
          </p:spPr>
          <p:txBody>
            <a:bodyPr wrap="square" rtlCol="0">
              <a:spAutoFit/>
            </a:bodyPr>
            <a:lstStyle/>
            <a:p>
              <a:r>
                <a:rPr lang="en-US" dirty="0" smtClean="0"/>
                <a:t>3. Select freelancer that bidding</a:t>
              </a:r>
            </a:p>
            <a:p>
              <a:r>
                <a:rPr lang="en-US" dirty="0"/>
                <a:t>o</a:t>
              </a:r>
              <a:r>
                <a:rPr lang="en-US" dirty="0" smtClean="0"/>
                <a:t>n project </a:t>
              </a:r>
              <a:endParaRPr lang="th-TH" dirty="0"/>
            </a:p>
          </p:txBody>
        </p:sp>
        <p:pic>
          <p:nvPicPr>
            <p:cNvPr id="3076" name="Picture 4" descr="http://www.aperfectworld.org/clipart/gestures/point1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28360"/>
              <a:ext cx="1998299" cy="281195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media02.hongkiat.com/calculate-breakeven-point/time-money-concep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299" y="3072449"/>
              <a:ext cx="3903071" cy="23678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6568225" y="1855929"/>
            <a:ext cx="5409127" cy="4466052"/>
            <a:chOff x="6568225" y="1906073"/>
            <a:chExt cx="5409127" cy="4466052"/>
          </a:xfrm>
        </p:grpSpPr>
        <p:sp>
          <p:nvSpPr>
            <p:cNvPr id="7" name="TextBox 6"/>
            <p:cNvSpPr txBox="1"/>
            <p:nvPr/>
          </p:nvSpPr>
          <p:spPr>
            <a:xfrm>
              <a:off x="6568225" y="1906073"/>
              <a:ext cx="5409127" cy="954107"/>
            </a:xfrm>
            <a:prstGeom prst="rect">
              <a:avLst/>
            </a:prstGeom>
            <a:noFill/>
          </p:spPr>
          <p:txBody>
            <a:bodyPr wrap="square" rtlCol="0">
              <a:spAutoFit/>
            </a:bodyPr>
            <a:lstStyle/>
            <a:p>
              <a:r>
                <a:rPr lang="en-US" dirty="0" smtClean="0"/>
                <a:t>4. Freelancer that selected will be shown in list </a:t>
              </a:r>
              <a:endParaRPr lang="th-TH" dirty="0"/>
            </a:p>
          </p:txBody>
        </p:sp>
        <p:pic>
          <p:nvPicPr>
            <p:cNvPr id="3082" name="Picture 10" descr="http://www.mediabistro.com/alltwitter/files/2011/06/checklis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400" y="2905024"/>
              <a:ext cx="3152775" cy="34671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8680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71359" y="149781"/>
            <a:ext cx="4468067" cy="957802"/>
          </a:xfrm>
        </p:spPr>
        <p:txBody>
          <a:bodyPr>
            <a:normAutofit/>
          </a:bodyPr>
          <a:lstStyle/>
          <a:p>
            <a:r>
              <a:rPr lang="en-US" dirty="0" smtClean="0"/>
              <a:t>Tracking work</a:t>
            </a:r>
            <a:endParaRPr lang="th-TH" dirty="0"/>
          </a:p>
        </p:txBody>
      </p:sp>
      <p:grpSp>
        <p:nvGrpSpPr>
          <p:cNvPr id="10" name="Group 9"/>
          <p:cNvGrpSpPr/>
          <p:nvPr/>
        </p:nvGrpSpPr>
        <p:grpSpPr>
          <a:xfrm>
            <a:off x="271359" y="1287887"/>
            <a:ext cx="2910625" cy="2846231"/>
            <a:chOff x="271359" y="1287887"/>
            <a:chExt cx="2910625" cy="2846231"/>
          </a:xfrm>
        </p:grpSpPr>
        <p:sp>
          <p:nvSpPr>
            <p:cNvPr id="6" name="TextBox 5"/>
            <p:cNvSpPr txBox="1"/>
            <p:nvPr/>
          </p:nvSpPr>
          <p:spPr>
            <a:xfrm>
              <a:off x="271359" y="1287887"/>
              <a:ext cx="2910625" cy="523220"/>
            </a:xfrm>
            <a:prstGeom prst="rect">
              <a:avLst/>
            </a:prstGeom>
            <a:noFill/>
          </p:spPr>
          <p:txBody>
            <a:bodyPr wrap="square" rtlCol="0">
              <a:spAutoFit/>
            </a:bodyPr>
            <a:lstStyle/>
            <a:p>
              <a:r>
                <a:rPr lang="en-US" dirty="0" smtClean="0"/>
                <a:t>5. Start project</a:t>
              </a:r>
              <a:endParaRPr lang="th-TH" dirty="0"/>
            </a:p>
          </p:txBody>
        </p:sp>
        <p:pic>
          <p:nvPicPr>
            <p:cNvPr id="9" name="Picture 8" descr="Screen Clipping"/>
            <p:cNvPicPr>
              <a:picLocks noChangeAspect="1"/>
            </p:cNvPicPr>
            <p:nvPr/>
          </p:nvPicPr>
          <p:blipFill rotWithShape="1">
            <a:blip r:embed="rId2">
              <a:extLst>
                <a:ext uri="{28A0092B-C50C-407E-A947-70E740481C1C}">
                  <a14:useLocalDpi xmlns:a14="http://schemas.microsoft.com/office/drawing/2010/main" val="0"/>
                </a:ext>
              </a:extLst>
            </a:blip>
            <a:srcRect r="1254" b="2222"/>
            <a:stretch/>
          </p:blipFill>
          <p:spPr>
            <a:xfrm>
              <a:off x="798569" y="2084889"/>
              <a:ext cx="2163572" cy="2049229"/>
            </a:xfrm>
            <a:prstGeom prst="rect">
              <a:avLst/>
            </a:prstGeom>
          </p:spPr>
        </p:pic>
      </p:grpSp>
      <p:sp>
        <p:nvSpPr>
          <p:cNvPr id="11" name="TextBox 10"/>
          <p:cNvSpPr txBox="1"/>
          <p:nvPr/>
        </p:nvSpPr>
        <p:spPr>
          <a:xfrm>
            <a:off x="5284775" y="1403354"/>
            <a:ext cx="5589431" cy="523220"/>
          </a:xfrm>
          <a:prstGeom prst="rect">
            <a:avLst/>
          </a:prstGeom>
          <a:noFill/>
        </p:spPr>
        <p:txBody>
          <a:bodyPr wrap="square" rtlCol="0">
            <a:spAutoFit/>
          </a:bodyPr>
          <a:lstStyle/>
          <a:p>
            <a:r>
              <a:rPr lang="en-US" dirty="0" smtClean="0"/>
              <a:t>6 . Communication inside project</a:t>
            </a:r>
            <a:endParaRPr lang="th-TH" dirty="0"/>
          </a:p>
        </p:txBody>
      </p:sp>
      <p:pic>
        <p:nvPicPr>
          <p:cNvPr id="12" name="Picture 11" descr="Screen Clipping"/>
          <p:cNvPicPr>
            <a:picLocks noChangeAspect="1"/>
          </p:cNvPicPr>
          <p:nvPr/>
        </p:nvPicPr>
        <p:blipFill rotWithShape="1">
          <a:blip r:embed="rId3">
            <a:extLst>
              <a:ext uri="{28A0092B-C50C-407E-A947-70E740481C1C}">
                <a14:useLocalDpi xmlns:a14="http://schemas.microsoft.com/office/drawing/2010/main" val="0"/>
              </a:ext>
            </a:extLst>
          </a:blip>
          <a:srcRect t="8658"/>
          <a:stretch/>
        </p:blipFill>
        <p:spPr>
          <a:xfrm>
            <a:off x="5889272" y="1914138"/>
            <a:ext cx="3387598" cy="4806380"/>
          </a:xfrm>
          <a:prstGeom prst="rect">
            <a:avLst/>
          </a:prstGeom>
        </p:spPr>
      </p:pic>
      <p:pic>
        <p:nvPicPr>
          <p:cNvPr id="4102" name="Picture 6" descr="https://encrypted-tbn1.gstatic.com/images?q=tbn:ANd9GcRnjdowRcoS4Dy2wfG0LqnA56ffehmcg5RkgjyV2wVtQ8-I0GC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6888" y="2197473"/>
            <a:ext cx="748665" cy="74866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encrypted-tbn2.gstatic.com/images?q=tbn:ANd9GcQ1m3RkT-h0Krj1HbcbtvpFVw80pys1iwkaXl0Pp2ygvDx_yK0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46344" y="4005329"/>
            <a:ext cx="699209" cy="69920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6745553" y="2197473"/>
            <a:ext cx="2531317" cy="1163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6" name="Rectangle 15"/>
          <p:cNvSpPr/>
          <p:nvPr/>
        </p:nvSpPr>
        <p:spPr>
          <a:xfrm>
            <a:off x="6745552" y="3951406"/>
            <a:ext cx="2531317" cy="1163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7" name="Rectangle 16"/>
          <p:cNvSpPr/>
          <p:nvPr/>
        </p:nvSpPr>
        <p:spPr>
          <a:xfrm>
            <a:off x="6745552" y="5759262"/>
            <a:ext cx="2231023" cy="623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8" name="Picture 6" descr="https://encrypted-tbn1.gstatic.com/images?q=tbn:ANd9GcRnjdowRcoS4Dy2wfG0LqnA56ffehmcg5RkgjyV2wVtQ8-I0GC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21615" y="5759262"/>
            <a:ext cx="748665" cy="74866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976344" y="2252692"/>
            <a:ext cx="2206295" cy="523220"/>
          </a:xfrm>
          <a:prstGeom prst="rect">
            <a:avLst/>
          </a:prstGeom>
          <a:noFill/>
        </p:spPr>
        <p:txBody>
          <a:bodyPr wrap="square" rtlCol="0">
            <a:spAutoFit/>
          </a:bodyPr>
          <a:lstStyle/>
          <a:p>
            <a:r>
              <a:rPr lang="en-US" sz="1400" dirty="0" smtClean="0"/>
              <a:t>How about work ?</a:t>
            </a:r>
          </a:p>
          <a:p>
            <a:r>
              <a:rPr lang="en-US" sz="1400" dirty="0" smtClean="0"/>
              <a:t>Can you show me some?</a:t>
            </a:r>
            <a:endParaRPr lang="th-TH" sz="1400" dirty="0"/>
          </a:p>
        </p:txBody>
      </p:sp>
      <p:pic>
        <p:nvPicPr>
          <p:cNvPr id="4108" name="Picture 12" descr="http://www.24webpro.com/wp-content/uploads/2008/05/sl-plastic-website-design.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40958" y="4005328"/>
            <a:ext cx="670253" cy="75403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7002098" y="4712215"/>
            <a:ext cx="2206295" cy="523220"/>
          </a:xfrm>
          <a:prstGeom prst="rect">
            <a:avLst/>
          </a:prstGeom>
          <a:noFill/>
        </p:spPr>
        <p:txBody>
          <a:bodyPr wrap="square" rtlCol="0">
            <a:spAutoFit/>
          </a:bodyPr>
          <a:lstStyle/>
          <a:p>
            <a:r>
              <a:rPr lang="en-US" sz="1400" dirty="0" smtClean="0"/>
              <a:t>I’m implement about  user interface</a:t>
            </a:r>
            <a:endParaRPr lang="th-TH" sz="1400" dirty="0"/>
          </a:p>
        </p:txBody>
      </p:sp>
      <p:sp>
        <p:nvSpPr>
          <p:cNvPr id="23" name="TextBox 22"/>
          <p:cNvSpPr txBox="1"/>
          <p:nvPr/>
        </p:nvSpPr>
        <p:spPr>
          <a:xfrm>
            <a:off x="7000546" y="5812810"/>
            <a:ext cx="2206295" cy="307777"/>
          </a:xfrm>
          <a:prstGeom prst="rect">
            <a:avLst/>
          </a:prstGeom>
          <a:noFill/>
        </p:spPr>
        <p:txBody>
          <a:bodyPr wrap="square" rtlCol="0">
            <a:spAutoFit/>
          </a:bodyPr>
          <a:lstStyle/>
          <a:p>
            <a:r>
              <a:rPr lang="en-US" sz="1400" dirty="0" smtClean="0"/>
              <a:t>Very good. </a:t>
            </a:r>
            <a:r>
              <a:rPr lang="en-US" sz="1400" dirty="0"/>
              <a:t> </a:t>
            </a:r>
            <a:r>
              <a:rPr lang="en-US" sz="1400" dirty="0" smtClean="0"/>
              <a:t>Fight :)</a:t>
            </a:r>
            <a:endParaRPr lang="th-TH" sz="1400" dirty="0"/>
          </a:p>
        </p:txBody>
      </p:sp>
      <p:sp>
        <p:nvSpPr>
          <p:cNvPr id="25" name="TextBox 24"/>
          <p:cNvSpPr txBox="1"/>
          <p:nvPr/>
        </p:nvSpPr>
        <p:spPr>
          <a:xfrm>
            <a:off x="5900597" y="2881008"/>
            <a:ext cx="1169906" cy="307777"/>
          </a:xfrm>
          <a:prstGeom prst="rect">
            <a:avLst/>
          </a:prstGeom>
          <a:noFill/>
        </p:spPr>
        <p:txBody>
          <a:bodyPr wrap="square" rtlCol="0">
            <a:spAutoFit/>
          </a:bodyPr>
          <a:lstStyle/>
          <a:p>
            <a:r>
              <a:rPr lang="en-US" sz="1400" dirty="0" smtClean="0"/>
              <a:t>employer</a:t>
            </a:r>
            <a:endParaRPr lang="th-TH" sz="1400" dirty="0"/>
          </a:p>
        </p:txBody>
      </p:sp>
      <p:sp>
        <p:nvSpPr>
          <p:cNvPr id="26" name="TextBox 25"/>
          <p:cNvSpPr txBox="1"/>
          <p:nvPr/>
        </p:nvSpPr>
        <p:spPr>
          <a:xfrm>
            <a:off x="5900597" y="6397669"/>
            <a:ext cx="1169906" cy="307777"/>
          </a:xfrm>
          <a:prstGeom prst="rect">
            <a:avLst/>
          </a:prstGeom>
          <a:noFill/>
        </p:spPr>
        <p:txBody>
          <a:bodyPr wrap="square" rtlCol="0">
            <a:spAutoFit/>
          </a:bodyPr>
          <a:lstStyle/>
          <a:p>
            <a:r>
              <a:rPr lang="en-US" sz="1400" dirty="0" smtClean="0"/>
              <a:t>employer</a:t>
            </a:r>
            <a:endParaRPr lang="th-TH" sz="1400" dirty="0"/>
          </a:p>
        </p:txBody>
      </p:sp>
      <p:sp>
        <p:nvSpPr>
          <p:cNvPr id="27" name="TextBox 26"/>
          <p:cNvSpPr txBox="1"/>
          <p:nvPr/>
        </p:nvSpPr>
        <p:spPr>
          <a:xfrm>
            <a:off x="5875537" y="4693636"/>
            <a:ext cx="1182786" cy="307777"/>
          </a:xfrm>
          <a:prstGeom prst="rect">
            <a:avLst/>
          </a:prstGeom>
          <a:noFill/>
        </p:spPr>
        <p:txBody>
          <a:bodyPr wrap="square" rtlCol="0">
            <a:spAutoFit/>
          </a:bodyPr>
          <a:lstStyle/>
          <a:p>
            <a:r>
              <a:rPr lang="en-US" sz="1400" dirty="0" smtClean="0"/>
              <a:t>freelancer</a:t>
            </a:r>
            <a:endParaRPr lang="th-TH" sz="1400" dirty="0"/>
          </a:p>
        </p:txBody>
      </p:sp>
    </p:spTree>
    <p:extLst>
      <p:ext uri="{BB962C8B-B14F-4D97-AF65-F5344CB8AC3E}">
        <p14:creationId xmlns:p14="http://schemas.microsoft.com/office/powerpoint/2010/main" val="353974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3403" y="450317"/>
            <a:ext cx="5118451" cy="954107"/>
          </a:xfrm>
          <a:prstGeom prst="rect">
            <a:avLst/>
          </a:prstGeom>
          <a:noFill/>
        </p:spPr>
        <p:txBody>
          <a:bodyPr wrap="square" rtlCol="0">
            <a:spAutoFit/>
          </a:bodyPr>
          <a:lstStyle/>
          <a:p>
            <a:r>
              <a:rPr lang="en-US" dirty="0"/>
              <a:t>7</a:t>
            </a:r>
            <a:r>
              <a:rPr lang="en-US" dirty="0" smtClean="0"/>
              <a:t> . If project is done employer can closed project.</a:t>
            </a:r>
            <a:endParaRPr lang="th-TH" dirty="0"/>
          </a:p>
        </p:txBody>
      </p:sp>
      <p:grpSp>
        <p:nvGrpSpPr>
          <p:cNvPr id="7" name="Group 6"/>
          <p:cNvGrpSpPr/>
          <p:nvPr/>
        </p:nvGrpSpPr>
        <p:grpSpPr>
          <a:xfrm>
            <a:off x="948354" y="1582808"/>
            <a:ext cx="2964824" cy="2964825"/>
            <a:chOff x="652140" y="1479777"/>
            <a:chExt cx="2964824" cy="2964825"/>
          </a:xfrm>
        </p:grpSpPr>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809" y="3136038"/>
              <a:ext cx="599637" cy="685299"/>
            </a:xfrm>
            <a:prstGeom prst="rect">
              <a:avLst/>
            </a:prstGeom>
          </p:spPr>
        </p:pic>
        <p:pic>
          <p:nvPicPr>
            <p:cNvPr id="5124" name="Picture 4" descr="http://media.moddb.com/images/mods/1/17/16662/auto/8db3817c85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140" y="1479777"/>
              <a:ext cx="2964824" cy="296482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p:cNvSpPr txBox="1"/>
          <p:nvPr/>
        </p:nvSpPr>
        <p:spPr>
          <a:xfrm>
            <a:off x="6349285" y="1582808"/>
            <a:ext cx="5100034" cy="954107"/>
          </a:xfrm>
          <a:prstGeom prst="rect">
            <a:avLst/>
          </a:prstGeom>
          <a:noFill/>
        </p:spPr>
        <p:txBody>
          <a:bodyPr wrap="square" rtlCol="0">
            <a:spAutoFit/>
          </a:bodyPr>
          <a:lstStyle/>
          <a:p>
            <a:r>
              <a:rPr lang="en-US" dirty="0" smtClean="0"/>
              <a:t>8. After closed project will be shown on freelancer.</a:t>
            </a:r>
            <a:endParaRPr lang="th-TH" dirty="0"/>
          </a:p>
        </p:txBody>
      </p:sp>
      <p:grpSp>
        <p:nvGrpSpPr>
          <p:cNvPr id="24" name="Group 23"/>
          <p:cNvGrpSpPr/>
          <p:nvPr/>
        </p:nvGrpSpPr>
        <p:grpSpPr>
          <a:xfrm>
            <a:off x="5870083" y="3128407"/>
            <a:ext cx="5953176" cy="3285271"/>
            <a:chOff x="5870083" y="3128407"/>
            <a:chExt cx="5953176" cy="3285271"/>
          </a:xfrm>
        </p:grpSpPr>
        <p:pic>
          <p:nvPicPr>
            <p:cNvPr id="5130" name="Picture 10" descr="https://lh5.googleusercontent.com/-ObULExpyPEc/TW8tfIgNYwI/AAAAAAAABzU/P7yccdFZBwk/s1600/FacebookProfileArchiveDownloa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0083" y="3128407"/>
              <a:ext cx="5953176" cy="32852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917842" y="3130217"/>
              <a:ext cx="1384479" cy="12228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3" name="Picture 8" descr="https://encrypted-tbn2.gstatic.com/images?q=tbn:ANd9GcQ1m3RkT-h0Krj1HbcbtvpFVw80pys1iwkaXl0Pp2ygvDx_yK0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9872" y="3239069"/>
              <a:ext cx="1112144" cy="111214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7302321" y="3239069"/>
              <a:ext cx="1854557" cy="38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TextBox 10"/>
            <p:cNvSpPr txBox="1"/>
            <p:nvPr/>
          </p:nvSpPr>
          <p:spPr>
            <a:xfrm>
              <a:off x="7355715" y="3342638"/>
              <a:ext cx="1841678" cy="307777"/>
            </a:xfrm>
            <a:prstGeom prst="rect">
              <a:avLst/>
            </a:prstGeom>
            <a:noFill/>
          </p:spPr>
          <p:txBody>
            <a:bodyPr wrap="square" rtlCol="0">
              <a:spAutoFit/>
            </a:bodyPr>
            <a:lstStyle/>
            <a:p>
              <a:r>
                <a:rPr lang="en-US" sz="1400" dirty="0" smtClean="0"/>
                <a:t>Software freelancer</a:t>
              </a:r>
              <a:endParaRPr lang="th-TH" sz="1400" dirty="0"/>
            </a:p>
          </p:txBody>
        </p:sp>
        <p:sp>
          <p:nvSpPr>
            <p:cNvPr id="14" name="Rectangle 13"/>
            <p:cNvSpPr/>
            <p:nvPr/>
          </p:nvSpPr>
          <p:spPr>
            <a:xfrm>
              <a:off x="7265562" y="3565191"/>
              <a:ext cx="4520938" cy="2763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TextBox 18"/>
            <p:cNvSpPr txBox="1"/>
            <p:nvPr/>
          </p:nvSpPr>
          <p:spPr>
            <a:xfrm>
              <a:off x="5870083" y="5723083"/>
              <a:ext cx="1599663" cy="307777"/>
            </a:xfrm>
            <a:prstGeom prst="rect">
              <a:avLst/>
            </a:prstGeom>
            <a:noFill/>
          </p:spPr>
          <p:txBody>
            <a:bodyPr wrap="square" rtlCol="0">
              <a:spAutoFit/>
            </a:bodyPr>
            <a:lstStyle/>
            <a:p>
              <a:r>
                <a:rPr lang="en-US" sz="1400" dirty="0" smtClean="0"/>
                <a:t>Achieve project</a:t>
              </a:r>
              <a:endParaRPr lang="th-TH" sz="1400" dirty="0"/>
            </a:p>
          </p:txBody>
        </p:sp>
        <p:sp>
          <p:nvSpPr>
            <p:cNvPr id="20" name="TextBox 19"/>
            <p:cNvSpPr txBox="1"/>
            <p:nvPr/>
          </p:nvSpPr>
          <p:spPr>
            <a:xfrm>
              <a:off x="7710111" y="3795141"/>
              <a:ext cx="3365720" cy="307777"/>
            </a:xfrm>
            <a:prstGeom prst="rect">
              <a:avLst/>
            </a:prstGeom>
            <a:noFill/>
          </p:spPr>
          <p:txBody>
            <a:bodyPr wrap="square" rtlCol="0">
              <a:spAutoFit/>
            </a:bodyPr>
            <a:lstStyle/>
            <a:p>
              <a:r>
                <a:rPr lang="en-US" sz="1400" dirty="0" smtClean="0"/>
                <a:t>- Need someone to create website.</a:t>
              </a:r>
              <a:endParaRPr lang="th-TH" sz="1400" dirty="0"/>
            </a:p>
          </p:txBody>
        </p:sp>
        <p:sp>
          <p:nvSpPr>
            <p:cNvPr id="21" name="TextBox 20"/>
            <p:cNvSpPr txBox="1"/>
            <p:nvPr/>
          </p:nvSpPr>
          <p:spPr>
            <a:xfrm>
              <a:off x="7701958" y="4162663"/>
              <a:ext cx="3365720" cy="307777"/>
            </a:xfrm>
            <a:prstGeom prst="rect">
              <a:avLst/>
            </a:prstGeom>
            <a:noFill/>
          </p:spPr>
          <p:txBody>
            <a:bodyPr wrap="square" rtlCol="0">
              <a:spAutoFit/>
            </a:bodyPr>
            <a:lstStyle/>
            <a:p>
              <a:r>
                <a:rPr lang="en-US" sz="1400" dirty="0" smtClean="0"/>
                <a:t>- Development with android.</a:t>
              </a:r>
              <a:endParaRPr lang="th-TH" sz="1400" dirty="0"/>
            </a:p>
          </p:txBody>
        </p:sp>
        <p:cxnSp>
          <p:nvCxnSpPr>
            <p:cNvPr id="17" name="Straight Connector 16"/>
            <p:cNvCxnSpPr/>
            <p:nvPr/>
          </p:nvCxnSpPr>
          <p:spPr>
            <a:xfrm>
              <a:off x="7302321" y="3239069"/>
              <a:ext cx="0" cy="27917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009872" y="3239069"/>
              <a:ext cx="50578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290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206" y="221976"/>
            <a:ext cx="5459741" cy="893407"/>
          </a:xfrm>
        </p:spPr>
        <p:txBody>
          <a:bodyPr/>
          <a:lstStyle/>
          <a:p>
            <a:r>
              <a:rPr lang="en-US" dirty="0" smtClean="0"/>
              <a:t>Verification system</a:t>
            </a:r>
            <a:endParaRPr lang="th-TH" dirty="0"/>
          </a:p>
        </p:txBody>
      </p:sp>
      <p:sp>
        <p:nvSpPr>
          <p:cNvPr id="4" name="Rectangle 3"/>
          <p:cNvSpPr/>
          <p:nvPr/>
        </p:nvSpPr>
        <p:spPr>
          <a:xfrm>
            <a:off x="393539" y="4577957"/>
            <a:ext cx="11632557" cy="1323439"/>
          </a:xfrm>
          <a:prstGeom prst="rect">
            <a:avLst/>
          </a:prstGeom>
        </p:spPr>
        <p:txBody>
          <a:bodyPr wrap="square">
            <a:spAutoFit/>
          </a:bodyPr>
          <a:lstStyle/>
          <a:p>
            <a:r>
              <a:rPr lang="en-US" sz="2000" dirty="0">
                <a:latin typeface="Times New Roman" panose="02020603050405020304" pitchFamily="18" charset="0"/>
                <a:ea typeface="Calibri" panose="020F0502020204030204" pitchFamily="34" charset="0"/>
                <a:cs typeface="Times New Roman" panose="02020603050405020304" pitchFamily="18" charset="0"/>
              </a:rPr>
              <a:t>*** For verify system, the freelancer have to attach the Thai National ID card’s image (with the fixing side and size (not identify yet)) then admin will verify that the image is Thai people or not, for the foreigner could use passport’s image. About the enterprise don’t need to verify because you can check that the enterprise is fake or not you just can find them form address they input.</a:t>
            </a:r>
            <a:endParaRPr lang="th-TH" sz="2000" dirty="0">
              <a:latin typeface="Times New Roman" panose="02020603050405020304" pitchFamily="18" charset="0"/>
            </a:endParaRPr>
          </a:p>
        </p:txBody>
      </p:sp>
      <p:pic>
        <p:nvPicPr>
          <p:cNvPr id="1026" name="Picture 2" descr="http://board.postjung.com/data/535/535229-img-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7321" y="1377312"/>
            <a:ext cx="3810000" cy="24098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navy.thaiembdc.org/FMS-TCO/general-info/before/passpo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0829" y="1110350"/>
            <a:ext cx="4126857" cy="294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1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842" y="201297"/>
            <a:ext cx="9078704" cy="1047954"/>
          </a:xfrm>
        </p:spPr>
        <p:txBody>
          <a:bodyPr/>
          <a:lstStyle/>
          <a:p>
            <a:r>
              <a:rPr lang="en-US" dirty="0">
                <a:cs typeface="Times New Roman" panose="02020603050405020304" pitchFamily="18" charset="0"/>
              </a:rPr>
              <a:t>Introduction </a:t>
            </a:r>
            <a:endParaRPr lang="th-TH" dirty="0"/>
          </a:p>
        </p:txBody>
      </p:sp>
      <p:sp>
        <p:nvSpPr>
          <p:cNvPr id="3" name="Rectangle 2"/>
          <p:cNvSpPr/>
          <p:nvPr/>
        </p:nvSpPr>
        <p:spPr>
          <a:xfrm>
            <a:off x="1215725" y="1429304"/>
            <a:ext cx="9521781" cy="954107"/>
          </a:xfrm>
          <a:prstGeom prst="rect">
            <a:avLst/>
          </a:prstGeom>
        </p:spPr>
        <p:txBody>
          <a:bodyPr wrap="square">
            <a:spAutoFit/>
          </a:bodyPr>
          <a:lstStyle/>
          <a:p>
            <a:r>
              <a:rPr lang="en-US" dirty="0">
                <a:solidFill>
                  <a:srgbClr val="000000"/>
                </a:solidFill>
                <a:latin typeface="Times New Roman" panose="02020603050405020304" pitchFamily="18" charset="0"/>
                <a:ea typeface="Calibri" panose="020F0502020204030204" pitchFamily="34" charset="0"/>
              </a:rPr>
              <a:t>	In Software industry has increment number </a:t>
            </a:r>
            <a:r>
              <a:rPr lang="en-US" dirty="0" smtClean="0">
                <a:solidFill>
                  <a:srgbClr val="000000"/>
                </a:solidFill>
                <a:latin typeface="Times New Roman" panose="02020603050405020304" pitchFamily="18" charset="0"/>
                <a:ea typeface="Calibri" panose="020F0502020204030204" pitchFamily="34" charset="0"/>
              </a:rPr>
              <a:t>of employment </a:t>
            </a:r>
            <a:r>
              <a:rPr lang="en-US" dirty="0">
                <a:solidFill>
                  <a:srgbClr val="000000"/>
                </a:solidFill>
                <a:latin typeface="Times New Roman" panose="02020603050405020304" pitchFamily="18" charset="0"/>
                <a:ea typeface="Calibri" panose="020F0502020204030204" pitchFamily="34" charset="0"/>
              </a:rPr>
              <a:t>the </a:t>
            </a:r>
            <a:r>
              <a:rPr lang="en-US" dirty="0" smtClean="0">
                <a:solidFill>
                  <a:srgbClr val="000000"/>
                </a:solidFill>
                <a:latin typeface="Times New Roman" panose="02020603050405020304" pitchFamily="18" charset="0"/>
                <a:ea typeface="Calibri" panose="020F0502020204030204" pitchFamily="34" charset="0"/>
              </a:rPr>
              <a:t>software freelancer</a:t>
            </a:r>
            <a:endParaRPr lang="th-TH" dirty="0"/>
          </a:p>
        </p:txBody>
      </p:sp>
      <p:pic>
        <p:nvPicPr>
          <p:cNvPr id="1026" name="Picture 2" descr="http://medinfo2.psu.ac.th/policy/policy49/policy49%20old/image/animation/RedUpArrow.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5725" y="2888623"/>
            <a:ext cx="3543469" cy="26633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250" y="2169522"/>
            <a:ext cx="4693135" cy="4598325"/>
          </a:xfrm>
          <a:prstGeom prst="rect">
            <a:avLst/>
          </a:prstGeom>
        </p:spPr>
      </p:pic>
      <p:sp>
        <p:nvSpPr>
          <p:cNvPr id="4" name="Rectangle 3"/>
          <p:cNvSpPr/>
          <p:nvPr/>
        </p:nvSpPr>
        <p:spPr>
          <a:xfrm>
            <a:off x="6241961" y="6427534"/>
            <a:ext cx="3649014" cy="253916"/>
          </a:xfrm>
          <a:prstGeom prst="rect">
            <a:avLst/>
          </a:prstGeom>
        </p:spPr>
        <p:txBody>
          <a:bodyPr wrap="square">
            <a:spAutoFit/>
          </a:bodyPr>
          <a:lstStyle/>
          <a:p>
            <a:r>
              <a:rPr lang="th-TH" sz="1050" dirty="0"/>
              <a:t>https://www.elance.com/q/online-employment-report</a:t>
            </a:r>
          </a:p>
        </p:txBody>
      </p:sp>
    </p:spTree>
    <p:extLst>
      <p:ext uri="{BB962C8B-B14F-4D97-AF65-F5344CB8AC3E}">
        <p14:creationId xmlns:p14="http://schemas.microsoft.com/office/powerpoint/2010/main" val="1311891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19842" y="201297"/>
            <a:ext cx="9078704" cy="1047954"/>
          </a:xfrm>
        </p:spPr>
        <p:txBody>
          <a:bodyPr/>
          <a:lstStyle/>
          <a:p>
            <a:r>
              <a:rPr lang="en-US" dirty="0">
                <a:cs typeface="Times New Roman" panose="02020603050405020304" pitchFamily="18" charset="0"/>
              </a:rPr>
              <a:t>Introduction </a:t>
            </a:r>
            <a:endParaRPr lang="th-TH"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9452" y="1009383"/>
            <a:ext cx="7612548" cy="4839233"/>
          </a:xfrm>
          <a:prstGeom prst="rect">
            <a:avLst/>
          </a:prstGeom>
        </p:spPr>
      </p:pic>
      <p:sp>
        <p:nvSpPr>
          <p:cNvPr id="6" name="Rectangle 5"/>
          <p:cNvSpPr/>
          <p:nvPr/>
        </p:nvSpPr>
        <p:spPr>
          <a:xfrm>
            <a:off x="6611155" y="5932335"/>
            <a:ext cx="5580845" cy="338554"/>
          </a:xfrm>
          <a:prstGeom prst="rect">
            <a:avLst/>
          </a:prstGeom>
        </p:spPr>
        <p:txBody>
          <a:bodyPr wrap="square">
            <a:spAutoFit/>
          </a:bodyPr>
          <a:lstStyle/>
          <a:p>
            <a:r>
              <a:rPr lang="th-TH" sz="1600" dirty="0"/>
              <a:t>https://www.elance.com/q/freelance-talent-report-2012</a:t>
            </a:r>
          </a:p>
        </p:txBody>
      </p:sp>
      <p:sp>
        <p:nvSpPr>
          <p:cNvPr id="7" name="TextBox 6"/>
          <p:cNvSpPr txBox="1"/>
          <p:nvPr/>
        </p:nvSpPr>
        <p:spPr>
          <a:xfrm>
            <a:off x="10663708" y="5532225"/>
            <a:ext cx="1390918" cy="400110"/>
          </a:xfrm>
          <a:prstGeom prst="rect">
            <a:avLst/>
          </a:prstGeom>
          <a:noFill/>
        </p:spPr>
        <p:txBody>
          <a:bodyPr wrap="square" rtlCol="0">
            <a:spAutoFit/>
          </a:bodyPr>
          <a:lstStyle/>
          <a:p>
            <a:r>
              <a:rPr lang="en-US" sz="2000" dirty="0" smtClean="0"/>
              <a:t>reference</a:t>
            </a:r>
            <a:endParaRPr lang="th-TH" sz="2000" dirty="0"/>
          </a:p>
        </p:txBody>
      </p:sp>
      <p:sp>
        <p:nvSpPr>
          <p:cNvPr id="9" name="Rectangle 8"/>
          <p:cNvSpPr/>
          <p:nvPr/>
        </p:nvSpPr>
        <p:spPr>
          <a:xfrm>
            <a:off x="-206062" y="1534117"/>
            <a:ext cx="5937160" cy="523220"/>
          </a:xfrm>
          <a:prstGeom prst="rect">
            <a:avLst/>
          </a:prstGeom>
        </p:spPr>
        <p:txBody>
          <a:bodyPr wrap="square">
            <a:spAutoFit/>
          </a:bodyPr>
          <a:lstStyle/>
          <a:p>
            <a:pPr algn="ctr"/>
            <a:r>
              <a:rPr lang="en-US" dirty="0" smtClean="0">
                <a:latin typeface="Times New Roman" panose="02020603050405020304" pitchFamily="18" charset="0"/>
              </a:rPr>
              <a:t>growing of software freelance job</a:t>
            </a:r>
            <a:endParaRPr lang="th-TH" dirty="0"/>
          </a:p>
        </p:txBody>
      </p:sp>
    </p:spTree>
    <p:extLst>
      <p:ext uri="{BB962C8B-B14F-4D97-AF65-F5344CB8AC3E}">
        <p14:creationId xmlns:p14="http://schemas.microsoft.com/office/powerpoint/2010/main" val="284300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5970967" y="1159098"/>
            <a:ext cx="5473521" cy="4533364"/>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 name="Oval 3"/>
          <p:cNvSpPr/>
          <p:nvPr/>
        </p:nvSpPr>
        <p:spPr>
          <a:xfrm>
            <a:off x="1041577" y="1183246"/>
            <a:ext cx="4765183" cy="4430332"/>
          </a:xfrm>
          <a:prstGeom prst="ellips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6" name="Oval 5"/>
          <p:cNvSpPr/>
          <p:nvPr/>
        </p:nvSpPr>
        <p:spPr>
          <a:xfrm>
            <a:off x="1854557" y="1877096"/>
            <a:ext cx="2794715" cy="65682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tx1"/>
                </a:solidFill>
              </a:rPr>
              <a:t>manufacturing</a:t>
            </a:r>
            <a:endParaRPr lang="th-TH" sz="1800" dirty="0">
              <a:solidFill>
                <a:schemeClr val="tx1"/>
              </a:solidFill>
            </a:endParaRPr>
          </a:p>
        </p:txBody>
      </p:sp>
      <p:sp>
        <p:nvSpPr>
          <p:cNvPr id="7" name="Oval 6"/>
          <p:cNvSpPr/>
          <p:nvPr/>
        </p:nvSpPr>
        <p:spPr>
          <a:xfrm>
            <a:off x="1352281" y="3084488"/>
            <a:ext cx="1944710" cy="65682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tx1"/>
                </a:solidFill>
              </a:rPr>
              <a:t>Other work</a:t>
            </a:r>
            <a:endParaRPr lang="th-TH" sz="1800" dirty="0">
              <a:solidFill>
                <a:schemeClr val="tx1"/>
              </a:solidFill>
            </a:endParaRPr>
          </a:p>
        </p:txBody>
      </p:sp>
      <p:sp>
        <p:nvSpPr>
          <p:cNvPr id="8" name="Oval 7"/>
          <p:cNvSpPr/>
          <p:nvPr/>
        </p:nvSpPr>
        <p:spPr>
          <a:xfrm>
            <a:off x="3515932" y="3070001"/>
            <a:ext cx="1944710" cy="65682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tx1"/>
                </a:solidFill>
              </a:rPr>
              <a:t>software</a:t>
            </a:r>
            <a:endParaRPr lang="th-TH" sz="1800" dirty="0">
              <a:solidFill>
                <a:schemeClr val="tx1"/>
              </a:solidFill>
            </a:endParaRPr>
          </a:p>
        </p:txBody>
      </p:sp>
      <p:sp>
        <p:nvSpPr>
          <p:cNvPr id="9" name="Oval 8"/>
          <p:cNvSpPr/>
          <p:nvPr/>
        </p:nvSpPr>
        <p:spPr>
          <a:xfrm>
            <a:off x="1606640" y="3934495"/>
            <a:ext cx="1690351" cy="65682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tx1"/>
                </a:solidFill>
              </a:rPr>
              <a:t>legal</a:t>
            </a:r>
            <a:endParaRPr lang="th-TH" sz="1800" dirty="0">
              <a:solidFill>
                <a:schemeClr val="tx1"/>
              </a:solidFill>
            </a:endParaRPr>
          </a:p>
        </p:txBody>
      </p:sp>
      <p:sp>
        <p:nvSpPr>
          <p:cNvPr id="10" name="Oval 9"/>
          <p:cNvSpPr/>
          <p:nvPr/>
        </p:nvSpPr>
        <p:spPr>
          <a:xfrm>
            <a:off x="2949262" y="4752306"/>
            <a:ext cx="1700011" cy="65682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tx1"/>
                </a:solidFill>
              </a:rPr>
              <a:t>sales</a:t>
            </a:r>
            <a:endParaRPr lang="th-TH" sz="1800" dirty="0">
              <a:solidFill>
                <a:schemeClr val="tx1"/>
              </a:solidFill>
            </a:endParaRPr>
          </a:p>
        </p:txBody>
      </p:sp>
      <p:sp>
        <p:nvSpPr>
          <p:cNvPr id="11" name="Rectangle 10"/>
          <p:cNvSpPr/>
          <p:nvPr/>
        </p:nvSpPr>
        <p:spPr>
          <a:xfrm>
            <a:off x="3618963" y="506292"/>
            <a:ext cx="4726546" cy="523220"/>
          </a:xfrm>
          <a:prstGeom prst="rect">
            <a:avLst/>
          </a:prstGeom>
        </p:spPr>
        <p:txBody>
          <a:bodyPr wrap="square">
            <a:spAutoFit/>
          </a:bodyPr>
          <a:lstStyle/>
          <a:p>
            <a:pPr algn="ctr"/>
            <a:r>
              <a:rPr lang="en-US" dirty="0" smtClean="0">
                <a:latin typeface="Times New Roman" panose="02020603050405020304" pitchFamily="18" charset="0"/>
              </a:rPr>
              <a:t>The scope </a:t>
            </a:r>
            <a:endParaRPr lang="th-TH" dirty="0"/>
          </a:p>
        </p:txBody>
      </p:sp>
      <p:sp>
        <p:nvSpPr>
          <p:cNvPr id="12" name="Oval 11"/>
          <p:cNvSpPr/>
          <p:nvPr/>
        </p:nvSpPr>
        <p:spPr>
          <a:xfrm>
            <a:off x="6336405" y="3070001"/>
            <a:ext cx="1944710" cy="65682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tx1"/>
                </a:solidFill>
              </a:rPr>
              <a:t>Software freelancer</a:t>
            </a:r>
            <a:endParaRPr lang="th-TH" sz="1800" dirty="0">
              <a:solidFill>
                <a:schemeClr val="tx1"/>
              </a:solidFill>
            </a:endParaRPr>
          </a:p>
        </p:txBody>
      </p:sp>
      <p:sp>
        <p:nvSpPr>
          <p:cNvPr id="13" name="Oval 12"/>
          <p:cNvSpPr/>
          <p:nvPr/>
        </p:nvSpPr>
        <p:spPr>
          <a:xfrm>
            <a:off x="7424670" y="3888615"/>
            <a:ext cx="1944710" cy="65682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tx1"/>
                </a:solidFill>
              </a:rPr>
              <a:t>Legal freelancer</a:t>
            </a:r>
            <a:endParaRPr lang="th-TH" sz="1800" dirty="0">
              <a:solidFill>
                <a:schemeClr val="tx1"/>
              </a:solidFill>
            </a:endParaRPr>
          </a:p>
        </p:txBody>
      </p:sp>
      <p:sp>
        <p:nvSpPr>
          <p:cNvPr id="14" name="Oval 13"/>
          <p:cNvSpPr/>
          <p:nvPr/>
        </p:nvSpPr>
        <p:spPr>
          <a:xfrm>
            <a:off x="8995892" y="3314299"/>
            <a:ext cx="1944710" cy="65682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tx1"/>
                </a:solidFill>
              </a:rPr>
              <a:t>Sales</a:t>
            </a:r>
          </a:p>
          <a:p>
            <a:pPr algn="ctr"/>
            <a:r>
              <a:rPr lang="en-US" sz="1800" dirty="0" smtClean="0">
                <a:solidFill>
                  <a:schemeClr val="tx1"/>
                </a:solidFill>
              </a:rPr>
              <a:t>freelancer</a:t>
            </a:r>
            <a:endParaRPr lang="th-TH" sz="1800" dirty="0">
              <a:solidFill>
                <a:schemeClr val="tx1"/>
              </a:solidFill>
            </a:endParaRPr>
          </a:p>
        </p:txBody>
      </p:sp>
      <p:sp>
        <p:nvSpPr>
          <p:cNvPr id="15" name="Oval 14"/>
          <p:cNvSpPr/>
          <p:nvPr/>
        </p:nvSpPr>
        <p:spPr>
          <a:xfrm>
            <a:off x="7946263" y="1691564"/>
            <a:ext cx="1944710" cy="65682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solidFill>
                  <a:schemeClr val="tx1"/>
                </a:solidFill>
              </a:rPr>
              <a:t>Other freelancer</a:t>
            </a:r>
            <a:endParaRPr lang="th-TH" sz="1800" dirty="0">
              <a:solidFill>
                <a:schemeClr val="tx1"/>
              </a:solidFill>
            </a:endParaRPr>
          </a:p>
        </p:txBody>
      </p:sp>
      <p:sp>
        <p:nvSpPr>
          <p:cNvPr id="16" name="Rectangle 15"/>
          <p:cNvSpPr/>
          <p:nvPr/>
        </p:nvSpPr>
        <p:spPr>
          <a:xfrm>
            <a:off x="3371046" y="2880242"/>
            <a:ext cx="5148327" cy="968940"/>
          </a:xfrm>
          <a:prstGeom prst="rect">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th-TH"/>
          </a:p>
        </p:txBody>
      </p:sp>
      <p:cxnSp>
        <p:nvCxnSpPr>
          <p:cNvPr id="18" name="Straight Arrow Connector 17"/>
          <p:cNvCxnSpPr/>
          <p:nvPr/>
        </p:nvCxnSpPr>
        <p:spPr>
          <a:xfrm flipH="1">
            <a:off x="5932331" y="1159098"/>
            <a:ext cx="25757" cy="17211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869570" y="5896904"/>
            <a:ext cx="839545" cy="523220"/>
          </a:xfrm>
          <a:prstGeom prst="rect">
            <a:avLst/>
          </a:prstGeom>
          <a:noFill/>
        </p:spPr>
        <p:txBody>
          <a:bodyPr wrap="square" rtlCol="0">
            <a:spAutoFit/>
          </a:bodyPr>
          <a:lstStyle/>
          <a:p>
            <a:r>
              <a:rPr lang="en-US" dirty="0" smtClean="0"/>
              <a:t>job</a:t>
            </a:r>
            <a:endParaRPr lang="th-TH" dirty="0"/>
          </a:p>
        </p:txBody>
      </p:sp>
      <p:sp>
        <p:nvSpPr>
          <p:cNvPr id="17" name="TextBox 16"/>
          <p:cNvSpPr txBox="1"/>
          <p:nvPr/>
        </p:nvSpPr>
        <p:spPr>
          <a:xfrm>
            <a:off x="7690295" y="5875171"/>
            <a:ext cx="2034863" cy="523220"/>
          </a:xfrm>
          <a:prstGeom prst="rect">
            <a:avLst/>
          </a:prstGeom>
          <a:noFill/>
        </p:spPr>
        <p:txBody>
          <a:bodyPr wrap="square" rtlCol="0">
            <a:spAutoFit/>
          </a:bodyPr>
          <a:lstStyle/>
          <a:p>
            <a:r>
              <a:rPr lang="en-US" dirty="0" smtClean="0"/>
              <a:t>Freelancer</a:t>
            </a:r>
            <a:endParaRPr lang="th-TH" dirty="0"/>
          </a:p>
        </p:txBody>
      </p:sp>
    </p:spTree>
    <p:extLst>
      <p:ext uri="{BB962C8B-B14F-4D97-AF65-F5344CB8AC3E}">
        <p14:creationId xmlns:p14="http://schemas.microsoft.com/office/powerpoint/2010/main" val="22500414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257" y="210580"/>
            <a:ext cx="3682284" cy="909882"/>
          </a:xfrm>
        </p:spPr>
        <p:txBody>
          <a:bodyPr>
            <a:normAutofit/>
          </a:bodyPr>
          <a:lstStyle/>
          <a:p>
            <a:r>
              <a:rPr lang="en-US" dirty="0" smtClean="0">
                <a:cs typeface="Times New Roman" panose="02020603050405020304" pitchFamily="18" charset="0"/>
              </a:rPr>
              <a:t>Problems</a:t>
            </a:r>
            <a:endParaRPr lang="th-TH" dirty="0"/>
          </a:p>
        </p:txBody>
      </p:sp>
      <p:sp>
        <p:nvSpPr>
          <p:cNvPr id="9" name="Rectangle 8"/>
          <p:cNvSpPr/>
          <p:nvPr/>
        </p:nvSpPr>
        <p:spPr>
          <a:xfrm>
            <a:off x="1442434" y="1184188"/>
            <a:ext cx="10419008" cy="461665"/>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Employer don’t know person who work as the software </a:t>
            </a:r>
            <a:r>
              <a:rPr lang="en-US" sz="2400" dirty="0" smtClean="0">
                <a:latin typeface="Times New Roman" panose="02020603050405020304" pitchFamily="18" charset="0"/>
                <a:cs typeface="Times New Roman" panose="02020603050405020304" pitchFamily="18" charset="0"/>
              </a:rPr>
              <a:t>freelancer</a:t>
            </a:r>
            <a:endParaRPr lang="th-TH" sz="2400" dirty="0">
              <a:latin typeface="Times New Roman" panose="02020603050405020304" pitchFamily="18" charset="0"/>
            </a:endParaRPr>
          </a:p>
        </p:txBody>
      </p:sp>
      <p:sp>
        <p:nvSpPr>
          <p:cNvPr id="11" name="Rectangle 10"/>
          <p:cNvSpPr/>
          <p:nvPr/>
        </p:nvSpPr>
        <p:spPr>
          <a:xfrm>
            <a:off x="399246" y="4041946"/>
            <a:ext cx="10380911" cy="461665"/>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Software – Freelancer want to find job that match with capability</a:t>
            </a:r>
            <a:endParaRPr lang="th-TH" sz="2400" dirty="0">
              <a:latin typeface="Times New Roman" panose="02020603050405020304" pitchFamily="18" charset="0"/>
            </a:endParaRPr>
          </a:p>
        </p:txBody>
      </p:sp>
      <p:pic>
        <p:nvPicPr>
          <p:cNvPr id="13" name="Picture 4" descr="http://asianbloginthecity.files.wordpress.com/2013/06/i-dont-kno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3989" y="1604080"/>
            <a:ext cx="1732208" cy="216526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jayblock.com/wp-content/uploads/40_article2photo1_job-seek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0303" y="4567337"/>
            <a:ext cx="2910517" cy="2157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70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3078"/>
                                        </p:tgtEl>
                                        <p:attrNameLst>
                                          <p:attrName>style.visibility</p:attrName>
                                        </p:attrNameLst>
                                      </p:cBhvr>
                                      <p:to>
                                        <p:strVal val="visible"/>
                                      </p:to>
                                    </p:set>
                                    <p:animEffect transition="in" filter="fade">
                                      <p:cBhvr>
                                        <p:cTn id="18"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94257" y="210580"/>
            <a:ext cx="3682284" cy="909882"/>
          </a:xfrm>
        </p:spPr>
        <p:txBody>
          <a:bodyPr>
            <a:normAutofit/>
          </a:bodyPr>
          <a:lstStyle/>
          <a:p>
            <a:r>
              <a:rPr lang="en-US" dirty="0" smtClean="0">
                <a:cs typeface="Times New Roman" panose="02020603050405020304" pitchFamily="18" charset="0"/>
              </a:rPr>
              <a:t>Problems</a:t>
            </a:r>
            <a:endParaRPr lang="th-TH" dirty="0"/>
          </a:p>
        </p:txBody>
      </p:sp>
      <p:grpSp>
        <p:nvGrpSpPr>
          <p:cNvPr id="3" name="Group 2"/>
          <p:cNvGrpSpPr/>
          <p:nvPr/>
        </p:nvGrpSpPr>
        <p:grpSpPr>
          <a:xfrm>
            <a:off x="824249" y="4015605"/>
            <a:ext cx="9473886" cy="2403650"/>
            <a:chOff x="824249" y="4015605"/>
            <a:chExt cx="9473886" cy="2403650"/>
          </a:xfrm>
        </p:grpSpPr>
        <p:sp>
          <p:nvSpPr>
            <p:cNvPr id="5" name="Rectangle 4"/>
            <p:cNvSpPr/>
            <p:nvPr/>
          </p:nvSpPr>
          <p:spPr>
            <a:xfrm>
              <a:off x="824249" y="4015605"/>
              <a:ext cx="7018986" cy="461665"/>
            </a:xfrm>
            <a:prstGeom prst="rect">
              <a:avLst/>
            </a:prstGeom>
          </p:spPr>
          <p:txBody>
            <a:bodyPr wrap="square">
              <a:spAutoFit/>
            </a:bodyPr>
            <a:lstStyle/>
            <a:p>
              <a:r>
                <a:rPr lang="en-US" sz="2400" dirty="0" smtClean="0">
                  <a:latin typeface="Times New Roman" panose="02020603050405020304" pitchFamily="18" charset="0"/>
                  <a:ea typeface="Calibri" panose="020F0502020204030204" pitchFamily="34"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Employer </a:t>
              </a:r>
              <a:r>
                <a:rPr lang="en-US" sz="2400" dirty="0" smtClean="0">
                  <a:latin typeface="Times New Roman" panose="02020603050405020304" pitchFamily="18" charset="0"/>
                  <a:cs typeface="Times New Roman" panose="02020603050405020304" pitchFamily="18" charset="0"/>
                </a:rPr>
                <a:t>don’t </a:t>
              </a:r>
              <a:r>
                <a:rPr lang="en-US" sz="2400" dirty="0">
                  <a:latin typeface="Times New Roman" panose="02020603050405020304" pitchFamily="18" charset="0"/>
                  <a:cs typeface="Times New Roman" panose="02020603050405020304" pitchFamily="18" charset="0"/>
                </a:rPr>
                <a:t>know skill of Software – freelancer”</a:t>
              </a:r>
              <a:endParaRPr lang="th-TH" sz="2400" dirty="0">
                <a:latin typeface="Times New Roman" panose="02020603050405020304" pitchFamily="18" charset="0"/>
              </a:endParaRPr>
            </a:p>
          </p:txBody>
        </p:sp>
        <p:pic>
          <p:nvPicPr>
            <p:cNvPr id="2054" name="Picture 6" descr="https://encrypted-tbn2.gstatic.com/images?q=tbn:ANd9GcT4_cOTOAcVyXkG4gRwqZQwdetpQCl1vtfj3LEzbgyN4_1RyVR8pslF6a7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0410" y="4342805"/>
              <a:ext cx="847725" cy="20764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461453" y="1347081"/>
            <a:ext cx="9571191" cy="2381516"/>
            <a:chOff x="461453" y="1347081"/>
            <a:chExt cx="9571191" cy="2381516"/>
          </a:xfrm>
        </p:grpSpPr>
        <p:sp>
          <p:nvSpPr>
            <p:cNvPr id="4" name="TextBox 3"/>
            <p:cNvSpPr txBox="1"/>
            <p:nvPr/>
          </p:nvSpPr>
          <p:spPr>
            <a:xfrm>
              <a:off x="1596980" y="1347081"/>
              <a:ext cx="8435664"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“Software – freelancer spend a lot of time to find Software-project”  </a:t>
              </a:r>
              <a:endParaRPr lang="th-TH" sz="2400" dirty="0">
                <a:latin typeface="Times New Roman" panose="02020603050405020304" pitchFamily="18" charset="0"/>
              </a:endParaRPr>
            </a:p>
          </p:txBody>
        </p:sp>
        <p:pic>
          <p:nvPicPr>
            <p:cNvPr id="2050" name="Picture 2" descr="https://www.cmich.edu/ess/studentaffairs/SDS/PublishingImages/time-manageme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453" y="1879961"/>
              <a:ext cx="2074079" cy="184863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teramchugh.com/wp-content/uploads/2012/07/Tim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35532" y="1824388"/>
              <a:ext cx="2062228" cy="18933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0400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94257" y="210580"/>
            <a:ext cx="3682284" cy="909882"/>
          </a:xfrm>
        </p:spPr>
        <p:txBody>
          <a:bodyPr>
            <a:normAutofit/>
          </a:bodyPr>
          <a:lstStyle/>
          <a:p>
            <a:r>
              <a:rPr lang="en-US" dirty="0" smtClean="0">
                <a:cs typeface="Times New Roman" panose="02020603050405020304" pitchFamily="18" charset="0"/>
              </a:rPr>
              <a:t>Problems</a:t>
            </a:r>
            <a:endParaRPr lang="th-TH" dirty="0"/>
          </a:p>
        </p:txBody>
      </p:sp>
      <p:sp>
        <p:nvSpPr>
          <p:cNvPr id="5" name="Rectangle 4"/>
          <p:cNvSpPr/>
          <p:nvPr/>
        </p:nvSpPr>
        <p:spPr>
          <a:xfrm>
            <a:off x="490471" y="3950099"/>
            <a:ext cx="10120648" cy="461665"/>
          </a:xfrm>
          <a:prstGeom prst="rect">
            <a:avLst/>
          </a:prstGeom>
        </p:spPr>
        <p:txBody>
          <a:bodyPr wrap="square">
            <a:spAutoFit/>
          </a:bodyPr>
          <a:lstStyle/>
          <a:p>
            <a:r>
              <a:rPr lang="en-US" sz="2400" dirty="0" smtClean="0">
                <a:effectLst/>
                <a:latin typeface="Times New Roman" panose="02020603050405020304" pitchFamily="18" charset="0"/>
                <a:ea typeface="Calibri" panose="020F0502020204030204" pitchFamily="34" charset="0"/>
                <a:cs typeface="Times New Roman" panose="02020603050405020304" pitchFamily="18" charset="0"/>
              </a:rPr>
              <a:t>“</a:t>
            </a:r>
            <a:r>
              <a:rPr lang="en-US" sz="2400" dirty="0" smtClean="0">
                <a:latin typeface="Times New Roman" panose="02020603050405020304" pitchFamily="18" charset="0"/>
                <a:ea typeface="Calibri" panose="020F0502020204030204" pitchFamily="34" charset="0"/>
                <a:cs typeface="Times New Roman" panose="02020603050405020304" pitchFamily="18" charset="0"/>
              </a:rPr>
              <a:t>Less communication between employer </a:t>
            </a:r>
            <a:r>
              <a:rPr lang="en-US" sz="2400" dirty="0" smtClean="0">
                <a:latin typeface="Times New Roman" panose="02020603050405020304" pitchFamily="18" charset="0"/>
                <a:cs typeface="Times New Roman" panose="02020603050405020304" pitchFamily="18" charset="0"/>
              </a:rPr>
              <a:t>and Software- freelancer</a:t>
            </a:r>
            <a:r>
              <a:rPr lang="en-US" sz="2400"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a:t>
            </a:r>
            <a:endParaRPr lang="th-TH" sz="2400" dirty="0">
              <a:latin typeface="Times New Roman" panose="02020603050405020304" pitchFamily="18" charset="0"/>
            </a:endParaRPr>
          </a:p>
        </p:txBody>
      </p:sp>
      <p:sp>
        <p:nvSpPr>
          <p:cNvPr id="9" name="Rectangle 8"/>
          <p:cNvSpPr/>
          <p:nvPr/>
        </p:nvSpPr>
        <p:spPr>
          <a:xfrm>
            <a:off x="4142703" y="1120462"/>
            <a:ext cx="6778581" cy="461665"/>
          </a:xfrm>
          <a:prstGeom prst="rect">
            <a:avLst/>
          </a:prstGeom>
        </p:spPr>
        <p:txBody>
          <a:bodyPr wrap="square">
            <a:spAutoFit/>
          </a:bodyPr>
          <a:lstStyle/>
          <a:p>
            <a:pPr algn="ctr"/>
            <a:r>
              <a:rPr lang="en-US" sz="2400" dirty="0" smtClean="0">
                <a:latin typeface="Times New Roman" panose="02020603050405020304" pitchFamily="18" charset="0"/>
                <a:ea typeface="Calibri" panose="020F0502020204030204" pitchFamily="34"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Employer don’t know </a:t>
            </a:r>
            <a:r>
              <a:rPr lang="en-US" sz="2400" dirty="0" smtClean="0">
                <a:latin typeface="Times New Roman" panose="02020603050405020304" pitchFamily="18" charset="0"/>
                <a:cs typeface="Times New Roman" panose="02020603050405020304" pitchFamily="18" charset="0"/>
              </a:rPr>
              <a:t>how far is project done</a:t>
            </a:r>
            <a:r>
              <a:rPr lang="en-US" sz="2400" dirty="0" smtClean="0">
                <a:latin typeface="Times New Roman" panose="02020603050405020304" pitchFamily="18" charset="0"/>
                <a:ea typeface="Calibri" panose="020F0502020204030204" pitchFamily="34" charset="0"/>
                <a:cs typeface="Times New Roman" panose="02020603050405020304" pitchFamily="18" charset="0"/>
              </a:rPr>
              <a:t>”</a:t>
            </a:r>
            <a:endParaRPr lang="th-TH" sz="2400" dirty="0">
              <a:latin typeface="Times New Roman" panose="02020603050405020304" pitchFamily="18" charset="0"/>
            </a:endParaRPr>
          </a:p>
        </p:txBody>
      </p:sp>
      <p:pic>
        <p:nvPicPr>
          <p:cNvPr id="4104" name="Picture 8" descr="http://nikrazin.files.wordpress.com/2010/02/work-in-progress_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29631" y="1582127"/>
            <a:ext cx="2385274" cy="236797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newagebiz.com/wp-content/uploads/2012/04/communicate-596-x-3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603" y="4588424"/>
            <a:ext cx="3467100" cy="1832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22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104"/>
                                        </p:tgtEl>
                                        <p:attrNameLst>
                                          <p:attrName>style.visibility</p:attrName>
                                        </p:attrNameLst>
                                      </p:cBhvr>
                                      <p:to>
                                        <p:strVal val="visible"/>
                                      </p:to>
                                    </p:set>
                                    <p:animEffect transition="in" filter="fade">
                                      <p:cBhvr>
                                        <p:cTn id="10" dur="500"/>
                                        <p:tgtEl>
                                          <p:spTgt spid="410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4106"/>
                                        </p:tgtEl>
                                        <p:attrNameLst>
                                          <p:attrName>style.visibility</p:attrName>
                                        </p:attrNameLst>
                                      </p:cBhvr>
                                      <p:to>
                                        <p:strVal val="visible"/>
                                      </p:to>
                                    </p:set>
                                    <p:animEffect transition="in" filter="fade">
                                      <p:cBhvr>
                                        <p:cTn id="18" dur="500"/>
                                        <p:tgtEl>
                                          <p:spTgt spid="4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Override1.xml><?xml version="1.0" encoding="utf-8"?>
<a:themeOverride xmlns:a="http://schemas.openxmlformats.org/drawingml/2006/main">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themeOverride>
</file>

<file path=docProps/app.xml><?xml version="1.0" encoding="utf-8"?>
<Properties xmlns="http://schemas.openxmlformats.org/officeDocument/2006/extended-properties" xmlns:vt="http://schemas.openxmlformats.org/officeDocument/2006/docPropsVTypes">
  <Template/>
  <TotalTime>3697</TotalTime>
  <Words>816</Words>
  <Application>Microsoft Office PowerPoint</Application>
  <PresentationFormat>Widescreen</PresentationFormat>
  <Paragraphs>200</Paragraphs>
  <Slides>39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Calibri</vt:lpstr>
      <vt:lpstr>Cordia New</vt:lpstr>
      <vt:lpstr>JasmineUPC</vt:lpstr>
      <vt:lpstr>Rockwell</vt:lpstr>
      <vt:lpstr>Rockwell Condensed</vt:lpstr>
      <vt:lpstr>Times New Roman</vt:lpstr>
      <vt:lpstr>Wingdings</vt:lpstr>
      <vt:lpstr>Wood Type</vt:lpstr>
      <vt:lpstr>TEAMDUTY-Web application</vt:lpstr>
      <vt:lpstr>Overview</vt:lpstr>
      <vt:lpstr>Introduction </vt:lpstr>
      <vt:lpstr>Introduction </vt:lpstr>
      <vt:lpstr>Introduction </vt:lpstr>
      <vt:lpstr>PowerPoint Presentation</vt:lpstr>
      <vt:lpstr>Problems</vt:lpstr>
      <vt:lpstr>Problems</vt:lpstr>
      <vt:lpstr>Problems</vt:lpstr>
      <vt:lpstr>Application review</vt:lpstr>
      <vt:lpstr>Application review</vt:lpstr>
      <vt:lpstr>Solution</vt:lpstr>
      <vt:lpstr>Solution</vt:lpstr>
      <vt:lpstr>Solution</vt:lpstr>
      <vt:lpstr>PowerPoint Presentation</vt:lpstr>
      <vt:lpstr>Solution</vt:lpstr>
      <vt:lpstr>Objective</vt:lpstr>
      <vt:lpstr>How our web is difference ?</vt:lpstr>
      <vt:lpstr>Tool &amp; Technologies Review</vt:lpstr>
      <vt:lpstr>Tool &amp; Technologies Review</vt:lpstr>
      <vt:lpstr>About MVC</vt:lpstr>
      <vt:lpstr>About MVC</vt:lpstr>
      <vt:lpstr>Quality Assurance</vt:lpstr>
      <vt:lpstr>Develop Model</vt:lpstr>
      <vt:lpstr>System Architecture</vt:lpstr>
      <vt:lpstr>Limitation</vt:lpstr>
      <vt:lpstr>Deliverable</vt:lpstr>
      <vt:lpstr>PowerPoint Presentation</vt:lpstr>
      <vt:lpstr>PowerPoint Presentation</vt:lpstr>
      <vt:lpstr>PowerPoint Presentation</vt:lpstr>
      <vt:lpstr>Q&amp;A</vt:lpstr>
      <vt:lpstr>Appendix</vt:lpstr>
      <vt:lpstr>Why MVC ?</vt:lpstr>
      <vt:lpstr>Tracking work</vt:lpstr>
      <vt:lpstr>Tracking work</vt:lpstr>
      <vt:lpstr>Tracking work</vt:lpstr>
      <vt:lpstr>Tracking work</vt:lpstr>
      <vt:lpstr>PowerPoint Presentation</vt:lpstr>
      <vt:lpstr>Verification system</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TEAMDUTY - Web application</dc:title>
  <dc:creator>SAMSUNG</dc:creator>
  <cp:lastModifiedBy>SAMSUNG</cp:lastModifiedBy>
  <cp:revision>135</cp:revision>
  <dcterms:created xsi:type="dcterms:W3CDTF">2014-03-28T05:05:34Z</dcterms:created>
  <dcterms:modified xsi:type="dcterms:W3CDTF">2014-04-03T02:21:36Z</dcterms:modified>
</cp:coreProperties>
</file>